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8" r:id="rId2"/>
    <p:sldId id="303" r:id="rId3"/>
    <p:sldId id="278" r:id="rId4"/>
    <p:sldId id="277" r:id="rId5"/>
    <p:sldId id="279" r:id="rId6"/>
    <p:sldId id="280" r:id="rId7"/>
    <p:sldId id="285" r:id="rId8"/>
    <p:sldId id="288" r:id="rId9"/>
    <p:sldId id="286" r:id="rId10"/>
    <p:sldId id="287" r:id="rId11"/>
    <p:sldId id="289" r:id="rId12"/>
    <p:sldId id="290" r:id="rId13"/>
    <p:sldId id="291" r:id="rId14"/>
    <p:sldId id="304" r:id="rId15"/>
    <p:sldId id="301" r:id="rId16"/>
    <p:sldId id="284" r:id="rId17"/>
    <p:sldId id="292" r:id="rId18"/>
    <p:sldId id="297" r:id="rId19"/>
    <p:sldId id="296" r:id="rId20"/>
    <p:sldId id="293" r:id="rId21"/>
    <p:sldId id="302" r:id="rId22"/>
    <p:sldId id="30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7000"/>
    <a:srgbClr val="FFD757"/>
    <a:srgbClr val="232726"/>
    <a:srgbClr val="000000"/>
    <a:srgbClr val="010101"/>
    <a:srgbClr val="DBF0FF"/>
    <a:srgbClr val="FFFFFF"/>
    <a:srgbClr val="9D9692"/>
    <a:srgbClr val="FCFBF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535" autoAdjust="0"/>
  </p:normalViewPr>
  <p:slideViewPr>
    <p:cSldViewPr showGuides="1">
      <p:cViewPr varScale="1">
        <p:scale>
          <a:sx n="97" d="100"/>
          <a:sy n="97" d="100"/>
        </p:scale>
        <p:origin x="1056" y="90"/>
      </p:cViewPr>
      <p:guideLst>
        <p:guide orient="horz" pos="2160"/>
        <p:guide pos="3840"/>
      </p:guideLst>
    </p:cSldViewPr>
  </p:slideViewPr>
  <p:notesTextViewPr>
    <p:cViewPr>
      <p:scale>
        <a:sx n="125" d="100"/>
        <a:sy n="125" d="100"/>
      </p:scale>
      <p:origin x="0" y="0"/>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7/13/2020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ws.amazon.com/rekognition/the-facts-on-facial-recognition-with-artificial-intelligence/" TargetMode="External"/><Relationship Id="rId3" Type="http://schemas.openxmlformats.org/officeDocument/2006/relationships/hyperlink" Target="https://www.ibm.com/ibm/history/ibm100/us/en/icons/deepblue/" TargetMode="External"/><Relationship Id="rId7" Type="http://schemas.openxmlformats.org/officeDocument/2006/relationships/hyperlink" Target="https://pubmed.ncbi.nlm.nih.gov/21978447/"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eveloper.amazon.com/en-US/alexa" TargetMode="External"/><Relationship Id="rId5" Type="http://schemas.openxmlformats.org/officeDocument/2006/relationships/hyperlink" Target="https://www.dogtownmedia.com/ai-is-making-smart-farms-a-reality/" TargetMode="External"/><Relationship Id="rId10" Type="http://schemas.openxmlformats.org/officeDocument/2006/relationships/hyperlink" Target="https://dev.to/code2bits/pac-man-patterns--ghost-movement-strategy-pattern-1k1a" TargetMode="External"/><Relationship Id="rId4" Type="http://schemas.openxmlformats.org/officeDocument/2006/relationships/hyperlink" Target="https://www.cio.com/article/3196404/twenty-years-after-deep-blue-what-can-ai-do-for-us.html" TargetMode="External"/><Relationship Id="rId9" Type="http://schemas.openxmlformats.org/officeDocument/2006/relationships/hyperlink" Target="https://www.nuance.com/omni-channel-customer-engagement/digital/virtual-assistant/nina.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echnologyreview.com/2018/11/17/103781/what-is-machine-learning-we-drew-you-another-flowchar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github.com/IBM/taxinomitis/blob/master/public/languages/en.json" TargetMode="External"/><Relationship Id="rId4" Type="http://schemas.openxmlformats.org/officeDocument/2006/relationships/hyperlink" Target="https://towardsdatascience.com/machine-learning-an-introduction-23b84d51e6d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hub.com/IBM/taxinomitis/blob/master/public/languages/en.json"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IBM/taxinomitis/blob/master/public/languages/en.js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reedom-to-tinker.com/2016/08/24/language-necessarily-contains-human-biases-and-so-will-machines-trained-on-language-corpora/"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owardsdatascience.com/machine-learning-an-introduction-23b84d51e6d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bamawhitehouse.archives.gov/sites/default/files/whitehouse_files/microsites/ostp/NSTC/preparing_for_the_future_of_ai.pdf" TargetMode="External"/><Relationship Id="rId7" Type="http://schemas.openxmlformats.org/officeDocument/2006/relationships/hyperlink" Targe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l.acm.org/doi/pdf/10.1145/3351556.3351588" TargetMode="External"/><Relationship Id="rId5" Type="http://schemas.openxmlformats.org/officeDocument/2006/relationships/hyperlink" Target="https://static.googleusercontent.com/media/research.google.com/en/pubs/archive/45530.pdf" TargetMode="External"/><Relationship Id="rId4" Type="http://schemas.openxmlformats.org/officeDocument/2006/relationships/hyperlink" Target="https://plato.stanford.edu/entries/turing-test/#Tur195ImiGa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lato.stanford.edu/entries/turing-test/#Tur195ImiGa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a:t>
            </a:fld>
            <a:endParaRPr lang="en-US"/>
          </a:p>
        </p:txBody>
      </p:sp>
    </p:spTree>
    <p:extLst>
      <p:ext uri="{BB962C8B-B14F-4D97-AF65-F5344CB8AC3E}">
        <p14:creationId xmlns:p14="http://schemas.microsoft.com/office/powerpoint/2010/main" val="398337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the mind exist</a:t>
            </a:r>
            <a:r>
              <a:rPr lang="en-US" baseline="0" dirty="0" smtClean="0"/>
              <a:t> in physical reality?</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358041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 know what the technological</a:t>
            </a:r>
            <a:r>
              <a:rPr lang="en-US" baseline="0" dirty="0" smtClean="0"/>
              <a:t> singularity is. </a:t>
            </a:r>
            <a:r>
              <a:rPr lang="en-US" dirty="0" smtClean="0"/>
              <a:t>The</a:t>
            </a:r>
            <a:r>
              <a:rPr lang="en-US" baseline="0" dirty="0" smtClean="0"/>
              <a:t> technological singularity is the point at which machine intelligences supersedes human intelligence.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12</a:t>
            </a:fld>
            <a:endParaRPr lang="en-US"/>
          </a:p>
        </p:txBody>
      </p:sp>
    </p:spTree>
    <p:extLst>
      <p:ext uri="{BB962C8B-B14F-4D97-AF65-F5344CB8AC3E}">
        <p14:creationId xmlns:p14="http://schemas.microsoft.com/office/powerpoint/2010/main" val="332239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computers</a:t>
            </a:r>
            <a:r>
              <a:rPr lang="en-US" baseline="0" dirty="0" smtClean="0"/>
              <a:t> become more intelligent than humans, will they take over the world?</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13</a:t>
            </a:fld>
            <a:endParaRPr lang="en-US"/>
          </a:p>
        </p:txBody>
      </p:sp>
    </p:spTree>
    <p:extLst>
      <p:ext uri="{BB962C8B-B14F-4D97-AF65-F5344CB8AC3E}">
        <p14:creationId xmlns:p14="http://schemas.microsoft.com/office/powerpoint/2010/main" val="3504291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smtClean="0"/>
              <a:t>There</a:t>
            </a:r>
            <a:r>
              <a:rPr lang="en-US" i="0" baseline="0" dirty="0" smtClean="0"/>
              <a:t> are several real-world applications of artificial intelligence! Although some of these things were originally science fiction, at this point, artificial intelligence is indeed science. Examples include: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Deep Blue, the chess computer that beat world champion Garry Kasparov</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Robots that harvest produce at the optimal 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Smart speakers like Amazon Alexa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Computer-aided medical diagnosis, like the ability to estimate bone 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Snapchat filters that use facial recognition (e.g. sports television personality Stephen A. Smith as a baby)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Video games characters like the ghosts from Pac Man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Automated online assistant chat bots</a:t>
            </a:r>
            <a:endParaRPr lang="en-US" i="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--Sources</a:t>
            </a:r>
            <a:endParaRPr lang="en-US" i="1" dirty="0" smtClean="0">
              <a:hlinkClick r:id="rId3"/>
            </a:endParaRPr>
          </a:p>
          <a:p>
            <a:r>
              <a:rPr lang="en-US" dirty="0" smtClean="0">
                <a:hlinkClick r:id="rId4"/>
              </a:rPr>
              <a:t>https://www.cio.com/article/3196404/twenty-years-after-deep-blue-what-can-ai-do-for-us.html</a:t>
            </a:r>
            <a:endParaRPr lang="en-US" dirty="0" smtClean="0"/>
          </a:p>
          <a:p>
            <a:r>
              <a:rPr lang="en-US" dirty="0" smtClean="0">
                <a:hlinkClick r:id="rId5"/>
              </a:rPr>
              <a:t>https://www.dogtownmedia.com/ai-is-making-smart-farms-a-reality/</a:t>
            </a:r>
            <a:endParaRPr lang="en-US" dirty="0" smtClean="0"/>
          </a:p>
          <a:p>
            <a:r>
              <a:rPr lang="en-US" dirty="0" smtClean="0">
                <a:hlinkClick r:id="rId6"/>
              </a:rPr>
              <a:t>https://developer.amazon.com/en-US/alexa</a:t>
            </a:r>
            <a:endParaRPr lang="en-US" dirty="0" smtClean="0"/>
          </a:p>
          <a:p>
            <a:r>
              <a:rPr lang="en-US" dirty="0" smtClean="0">
                <a:hlinkClick r:id="rId7"/>
              </a:rPr>
              <a:t>https://pubmed.ncbi.nlm.nih.gov/21978447/</a:t>
            </a:r>
            <a:endParaRPr lang="en-US" dirty="0" smtClean="0"/>
          </a:p>
          <a:p>
            <a:r>
              <a:rPr lang="en-US" dirty="0" smtClean="0">
                <a:hlinkClick r:id="rId8"/>
              </a:rPr>
              <a:t>https://aws.amazon.com/rekognition/the-facts-on-facial-recognition-with-artificial-intelligence/</a:t>
            </a:r>
            <a:endParaRPr lang="en-US" dirty="0" smtClean="0"/>
          </a:p>
          <a:p>
            <a:r>
              <a:rPr lang="en-US" dirty="0" smtClean="0">
                <a:hlinkClick r:id="rId9"/>
              </a:rPr>
              <a:t>https://www.nuance.com/omni-channel-customer-engagement/digital/virtual-assistant/nina.html</a:t>
            </a:r>
            <a:endParaRPr lang="en-US" dirty="0" smtClean="0"/>
          </a:p>
          <a:p>
            <a:r>
              <a:rPr lang="en-US" dirty="0" smtClean="0">
                <a:hlinkClick r:id="rId10"/>
              </a:rPr>
              <a:t>https://dev.to/code2bits/pac-man-patterns--ghost-movement-strategy-pattern-1k1a</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15</a:t>
            </a:fld>
            <a:endParaRPr lang="en-US"/>
          </a:p>
        </p:txBody>
      </p:sp>
    </p:spTree>
    <p:extLst>
      <p:ext uri="{BB962C8B-B14F-4D97-AF65-F5344CB8AC3E}">
        <p14:creationId xmlns:p14="http://schemas.microsoft.com/office/powerpoint/2010/main" val="146876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One interesting subset of artificial intelligence is </a:t>
            </a:r>
            <a:r>
              <a:rPr lang="en-US" b="1" baseline="0" dirty="0" smtClean="0"/>
              <a:t>Machine Learning</a:t>
            </a:r>
            <a:r>
              <a:rPr lang="en-US" b="0" baseline="0" dirty="0" smtClean="0"/>
              <a:t>.</a:t>
            </a:r>
          </a:p>
          <a:p>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Ask the students if they can guess what machine learning is.</a:t>
            </a:r>
          </a:p>
        </p:txBody>
      </p:sp>
      <p:sp>
        <p:nvSpPr>
          <p:cNvPr id="4" name="Slide Number Placeholder 3"/>
          <p:cNvSpPr>
            <a:spLocks noGrp="1"/>
          </p:cNvSpPr>
          <p:nvPr>
            <p:ph type="sldNum" sz="quarter" idx="10"/>
          </p:nvPr>
        </p:nvSpPr>
        <p:spPr/>
        <p:txBody>
          <a:bodyPr/>
          <a:lstStyle/>
          <a:p>
            <a:fld id="{DEC8F7F9-57EC-49CF-9FCD-2B781E4B449F}" type="slidenum">
              <a:rPr lang="en-US" smtClean="0"/>
              <a:t>16</a:t>
            </a:fld>
            <a:endParaRPr lang="en-US"/>
          </a:p>
        </p:txBody>
      </p:sp>
    </p:spTree>
    <p:extLst>
      <p:ext uri="{BB962C8B-B14F-4D97-AF65-F5344CB8AC3E}">
        <p14:creationId xmlns:p14="http://schemas.microsoft.com/office/powerpoint/2010/main" val="104289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machine learning algorithms take in a bunch of</a:t>
            </a:r>
            <a:r>
              <a:rPr lang="en-US" baseline="0" dirty="0" smtClean="0"/>
              <a:t> data, and then find and apply patterns from the data.</a:t>
            </a:r>
          </a:p>
          <a:p>
            <a:endParaRPr lang="en-US" baseline="0" dirty="0" smtClean="0"/>
          </a:p>
          <a:p>
            <a:r>
              <a:rPr lang="en-US" b="1" baseline="0" dirty="0" smtClean="0"/>
              <a:t>Non-ML algorithms</a:t>
            </a:r>
            <a:r>
              <a:rPr lang="en-US" baseline="0" dirty="0" smtClean="0"/>
              <a:t> will take in an input, do something to it, and provide the output. An example of one of these algorithms is the squaring algorithm. Ask the students if they know what the squaring algorithm is: it is simply the input multiplied by itself.</a:t>
            </a:r>
          </a:p>
          <a:p>
            <a:endParaRPr lang="en-US" baseline="0" dirty="0" smtClean="0"/>
          </a:p>
          <a:p>
            <a:r>
              <a:rPr lang="en-US" baseline="0" dirty="0" smtClean="0"/>
              <a:t>On the other hand, </a:t>
            </a:r>
            <a:r>
              <a:rPr lang="en-US" b="1" baseline="0" dirty="0" smtClean="0"/>
              <a:t>machine learning algorithms</a:t>
            </a:r>
            <a:r>
              <a:rPr lang="en-US" b="0" baseline="0" dirty="0" smtClean="0"/>
              <a:t> take in a bunch of data and figure out the rules that determine the relationship between the data. For example, given a set of (x, y) pairs, the machine learning algorithm can determine that the relationship between them is the square algorithm.</a:t>
            </a:r>
          </a:p>
          <a:p>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the real world, machine learning algorithms are useful when the rules of a problem are unknown.  Tasks that involve following rules which can be worked out are not a good use for machine learning. For example, it would </a:t>
            </a:r>
            <a:r>
              <a:rPr lang="en-US" b="0" i="1" baseline="0" dirty="0" smtClean="0"/>
              <a:t>not</a:t>
            </a:r>
            <a:r>
              <a:rPr lang="en-US" b="0" i="0" baseline="0" dirty="0" smtClean="0"/>
              <a:t> make sense to use a machine learning approach to calculate the tax on a restaurant bill; no learning is necessary for that.</a:t>
            </a:r>
            <a:endParaRPr lang="en-US" b="0" baseline="0" dirty="0" smtClean="0"/>
          </a:p>
          <a:p>
            <a:endParaRPr lang="en-US" dirty="0" smtClean="0"/>
          </a:p>
          <a:p>
            <a:r>
              <a:rPr lang="en-US" dirty="0" smtClean="0"/>
              <a:t>--</a:t>
            </a:r>
            <a:r>
              <a:rPr lang="en-US" i="1" dirty="0" smtClean="0"/>
              <a:t>Sources</a:t>
            </a:r>
          </a:p>
          <a:p>
            <a:r>
              <a:rPr lang="en-US" dirty="0" smtClean="0">
                <a:hlinkClick r:id="rId3"/>
              </a:rPr>
              <a:t>https://www.technologyreview.com/2018/11/17/103781/what-is-machine-learning-we-drew-you-another-flowchart/</a:t>
            </a:r>
            <a:endParaRPr lang="en-US" dirty="0" smtClean="0"/>
          </a:p>
          <a:p>
            <a:r>
              <a:rPr lang="en-US" dirty="0" smtClean="0">
                <a:hlinkClick r:id="rId4"/>
              </a:rPr>
              <a:t>https://towardsdatascience.com/machine-learning-an-introduction-23b84d51e6d0</a:t>
            </a:r>
            <a:endParaRPr lang="en-US" dirty="0" smtClean="0"/>
          </a:p>
          <a:p>
            <a:r>
              <a:rPr lang="en-US" dirty="0" smtClean="0">
                <a:hlinkClick r:id="rId5"/>
              </a:rPr>
              <a:t>https://github.com/IBM/taxinomitis/blob/master/public/languages/en.json</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17</a:t>
            </a:fld>
            <a:endParaRPr lang="en-US"/>
          </a:p>
        </p:txBody>
      </p:sp>
    </p:spTree>
    <p:extLst>
      <p:ext uri="{BB962C8B-B14F-4D97-AF65-F5344CB8AC3E}">
        <p14:creationId xmlns:p14="http://schemas.microsoft.com/office/powerpoint/2010/main" val="93163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over the (simplified)</a:t>
            </a:r>
            <a:r>
              <a:rPr lang="en-US" baseline="0" dirty="0" smtClean="0"/>
              <a:t> steps a machine learning algorithm takes.</a:t>
            </a:r>
          </a:p>
          <a:p>
            <a:endParaRPr lang="en-US" baseline="0" dirty="0" smtClean="0"/>
          </a:p>
          <a:p>
            <a:r>
              <a:rPr lang="en-US" baseline="0" dirty="0" smtClean="0"/>
              <a:t>Emphasize the importance of data collection and preparation – this is often the most expensive part of the process. </a:t>
            </a:r>
          </a:p>
          <a:p>
            <a:endParaRPr lang="en-US" baseline="0" dirty="0" smtClean="0"/>
          </a:p>
          <a:p>
            <a:r>
              <a:rPr lang="en-US" baseline="0" dirty="0" smtClean="0"/>
              <a:t>Note that developers should find as many examples as possible, but it is important to stay practical! It does not make sense to take months building an enormous dataset when a smaller one might do just as well.</a:t>
            </a:r>
          </a:p>
          <a:p>
            <a:endParaRPr lang="en-US" baseline="0" dirty="0" smtClean="0"/>
          </a:p>
          <a:p>
            <a:r>
              <a:rPr lang="en-US" baseline="0" dirty="0" smtClean="0"/>
              <a:t>The training phase is where the actual model is built – this is where the machine learns.</a:t>
            </a:r>
          </a:p>
          <a:p>
            <a:endParaRPr lang="en-US" baseline="0" dirty="0" smtClean="0"/>
          </a:p>
          <a:p>
            <a:r>
              <a:rPr lang="en-US" baseline="0" dirty="0" smtClean="0"/>
              <a:t>Iteration is just adjusting the model if it does not perform well enough.</a:t>
            </a:r>
          </a:p>
          <a:p>
            <a:endParaRPr lang="en-US" baseline="0" dirty="0" smtClean="0"/>
          </a:p>
          <a:p>
            <a:r>
              <a:rPr lang="en-US" baseline="0" dirty="0" smtClean="0"/>
              <a:t>After these steps, the machine learning model should be ready for application!</a:t>
            </a:r>
          </a:p>
          <a:p>
            <a:endParaRPr lang="en-US" baseline="0" dirty="0" smtClean="0"/>
          </a:p>
          <a:p>
            <a:r>
              <a:rPr lang="en-US" dirty="0" smtClean="0"/>
              <a:t>--</a:t>
            </a:r>
            <a:r>
              <a:rPr lang="en-US" i="1" dirty="0" smtClean="0"/>
              <a:t>Sources</a:t>
            </a:r>
          </a:p>
          <a:p>
            <a:r>
              <a:rPr lang="en-US" dirty="0" smtClean="0">
                <a:hlinkClick r:id="rId3"/>
              </a:rPr>
              <a:t>https://towardsdatascience.com/machine-learning-an-introduction-23b84d51e6d0</a:t>
            </a:r>
            <a:endParaRPr lang="en-US" dirty="0" smtClean="0"/>
          </a:p>
          <a:p>
            <a:r>
              <a:rPr lang="en-US" dirty="0" smtClean="0">
                <a:hlinkClick r:id="rId4"/>
              </a:rPr>
              <a:t>https://github.com/IBM/taxinomitis/blob/master/public/languages/en.json</a:t>
            </a:r>
            <a:endParaRPr lang="en-US" i="0"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18</a:t>
            </a:fld>
            <a:endParaRPr lang="en-US"/>
          </a:p>
        </p:txBody>
      </p:sp>
    </p:spTree>
    <p:extLst>
      <p:ext uri="{BB962C8B-B14F-4D97-AF65-F5344CB8AC3E}">
        <p14:creationId xmlns:p14="http://schemas.microsoft.com/office/powerpoint/2010/main" val="75141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students if they</a:t>
            </a:r>
            <a:r>
              <a:rPr lang="en-US" baseline="0" dirty="0" smtClean="0"/>
              <a:t> think data should be varied or not. It should be varied!</a:t>
            </a:r>
          </a:p>
          <a:p>
            <a:endParaRPr lang="en-US" baseline="0" dirty="0" smtClean="0"/>
          </a:p>
          <a:p>
            <a:r>
              <a:rPr lang="en-US" baseline="0" dirty="0" smtClean="0"/>
              <a:t>Example: say a machine learning algorithm has been trained with a dataset containing three dogs. Specifically, three yellow lab puppies. Given a picture of a Chihuahua, would the model recognize it as a dog? No! It is very important to vary the training data as much as possible, so that it is robust.</a:t>
            </a:r>
          </a:p>
          <a:p>
            <a:endParaRPr lang="en-US" baseline="0" dirty="0" smtClean="0"/>
          </a:p>
          <a:p>
            <a:r>
              <a:rPr lang="en-US" baseline="0" dirty="0" smtClean="0"/>
              <a:t>Ultimately, machine learning algorithms are only as good as the data they are given. If the data collector or preparer has some bias, that will be present in the machine learning model. It is always important to consider these factors when providing data to an algorithm.</a:t>
            </a:r>
          </a:p>
          <a:p>
            <a:endParaRPr lang="en-US" baseline="0" dirty="0" smtClean="0"/>
          </a:p>
          <a:p>
            <a:r>
              <a:rPr lang="en-US" i="1" baseline="0" dirty="0" smtClean="0"/>
              <a:t>--Sources</a:t>
            </a:r>
            <a:endParaRPr lang="en-US" i="0" baseline="0" dirty="0" smtClean="0"/>
          </a:p>
          <a:p>
            <a:r>
              <a:rPr lang="en-US" dirty="0" smtClean="0">
                <a:hlinkClick r:id="rId3"/>
              </a:rPr>
              <a:t>https://github.com/IBM/taxinomitis/blob/master/public/languages/en.json</a:t>
            </a:r>
            <a:endParaRPr lang="en-US" i="0" baseline="0" dirty="0" smtClean="0"/>
          </a:p>
          <a:p>
            <a:r>
              <a:rPr lang="en-US" dirty="0" smtClean="0">
                <a:hlinkClick r:id="rId4"/>
              </a:rPr>
              <a:t>https://freedom-to-tinker.com/2016/08/24/language-necessarily-contains-human-biases-and-so-will-machines-trained-on-language-corpora/</a:t>
            </a:r>
            <a:endParaRPr lang="en-US" i="1" dirty="0"/>
          </a:p>
        </p:txBody>
      </p:sp>
      <p:sp>
        <p:nvSpPr>
          <p:cNvPr id="4" name="Slide Number Placeholder 3"/>
          <p:cNvSpPr>
            <a:spLocks noGrp="1"/>
          </p:cNvSpPr>
          <p:nvPr>
            <p:ph type="sldNum" sz="quarter" idx="10"/>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1579986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smtClean="0"/>
          </a:p>
          <a:p>
            <a:endParaRPr lang="en-US" i="1" dirty="0" smtClean="0"/>
          </a:p>
          <a:p>
            <a:r>
              <a:rPr lang="en-US" i="1" dirty="0" smtClean="0"/>
              <a:t>--Sources</a:t>
            </a:r>
          </a:p>
          <a:p>
            <a:r>
              <a:rPr lang="en-US" dirty="0" smtClean="0">
                <a:hlinkClick r:id="rId3"/>
              </a:rPr>
              <a:t>https://towardsdatascience.com/machine-learning-an-introduction-23b84d51e6d0</a:t>
            </a:r>
            <a:endParaRPr lang="en-US" i="0" dirty="0"/>
          </a:p>
        </p:txBody>
      </p:sp>
      <p:sp>
        <p:nvSpPr>
          <p:cNvPr id="4" name="Slide Number Placeholder 3"/>
          <p:cNvSpPr>
            <a:spLocks noGrp="1"/>
          </p:cNvSpPr>
          <p:nvPr>
            <p:ph type="sldNum" sz="quarter" idx="10"/>
          </p:nvPr>
        </p:nvSpPr>
        <p:spPr/>
        <p:txBody>
          <a:bodyPr/>
          <a:lstStyle/>
          <a:p>
            <a:fld id="{DEC8F7F9-57EC-49CF-9FCD-2B781E4B449F}" type="slidenum">
              <a:rPr lang="en-US" smtClean="0"/>
              <a:t>20</a:t>
            </a:fld>
            <a:endParaRPr lang="en-US"/>
          </a:p>
        </p:txBody>
      </p:sp>
    </p:spTree>
    <p:extLst>
      <p:ext uri="{BB962C8B-B14F-4D97-AF65-F5344CB8AC3E}">
        <p14:creationId xmlns:p14="http://schemas.microsoft.com/office/powerpoint/2010/main" val="2227287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spam filter is given a bunch of training data of e-mails that have been labeled “SPAM” or “NOT SPAM”.</a:t>
            </a:r>
          </a:p>
          <a:p>
            <a:endParaRPr lang="en-US" baseline="0" dirty="0" smtClean="0"/>
          </a:p>
          <a:p>
            <a:r>
              <a:rPr lang="en-US" i="1" baseline="0" dirty="0" smtClean="0"/>
              <a:t>Note: in the real world, it is usually necessary to have a LOT of data to properly train an ML algorithm. It is important that the data is all </a:t>
            </a:r>
            <a:r>
              <a:rPr lang="en-US" b="1" i="1" baseline="0" dirty="0" smtClean="0"/>
              <a:t>reliable</a:t>
            </a:r>
            <a:r>
              <a:rPr lang="en-US" b="0" i="1" baseline="0" dirty="0" smtClean="0"/>
              <a:t>.</a:t>
            </a:r>
            <a:endParaRPr lang="en-US" b="1" i="1" baseline="0" dirty="0" smtClean="0"/>
          </a:p>
          <a:p>
            <a:endParaRPr lang="en-US" baseline="0" dirty="0" smtClean="0"/>
          </a:p>
          <a:p>
            <a:r>
              <a:rPr lang="en-US" baseline="0" dirty="0" smtClean="0"/>
              <a:t>Ask the students if they can spot the pattern: spam e-mails are from </a:t>
            </a:r>
            <a:r>
              <a:rPr lang="en-US" b="1" baseline="0" dirty="0" smtClean="0"/>
              <a:t>.biz</a:t>
            </a:r>
            <a:r>
              <a:rPr lang="en-US" b="0" baseline="0" dirty="0" smtClean="0"/>
              <a:t> e-mail addresses, and they have misspellings.</a:t>
            </a:r>
          </a:p>
          <a:p>
            <a:endParaRPr lang="en-US" b="0" baseline="0" dirty="0" smtClean="0"/>
          </a:p>
          <a:p>
            <a:r>
              <a:rPr lang="en-US" b="0" baseline="0" dirty="0" smtClean="0"/>
              <a:t>For another example e-mail from yahoo.com saying “Good morning,” is it SPAM or NOT SPAM? It is not spam because it is from a </a:t>
            </a:r>
            <a:r>
              <a:rPr lang="en-US" b="1" baseline="0" dirty="0" smtClean="0"/>
              <a:t>.com</a:t>
            </a:r>
            <a:r>
              <a:rPr lang="en-US" b="0" baseline="0" dirty="0" smtClean="0"/>
              <a:t> e-mail address and there are no misspellings.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21</a:t>
            </a:fld>
            <a:endParaRPr lang="en-US"/>
          </a:p>
        </p:txBody>
      </p:sp>
    </p:spTree>
    <p:extLst>
      <p:ext uri="{BB962C8B-B14F-4D97-AF65-F5344CB8AC3E}">
        <p14:creationId xmlns:p14="http://schemas.microsoft.com/office/powerpoint/2010/main" val="571861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a:t>
            </a:r>
            <a:r>
              <a:rPr lang="en-US" baseline="0" dirty="0" smtClean="0"/>
              <a:t> by talking about A.I. more broadly. </a:t>
            </a:r>
            <a:r>
              <a:rPr lang="en-US" dirty="0" smtClean="0"/>
              <a:t>Ask the students for examples of artificial</a:t>
            </a:r>
            <a:r>
              <a:rPr lang="en-US" baseline="0" dirty="0" smtClean="0"/>
              <a:t> intelligence they have seen in </a:t>
            </a:r>
            <a:r>
              <a:rPr lang="en-US" b="1" baseline="0" dirty="0" smtClean="0"/>
              <a:t>popular culture</a:t>
            </a:r>
            <a:r>
              <a:rPr lang="en-US" baseline="0" dirty="0" smtClean="0"/>
              <a:t>.</a:t>
            </a:r>
          </a:p>
          <a:p>
            <a:endParaRPr lang="en-US" baseline="0" dirty="0" smtClean="0"/>
          </a:p>
          <a:p>
            <a:r>
              <a:rPr lang="en-US" baseline="0" dirty="0" smtClean="0"/>
              <a:t>The examples in this slide, counter clockwise from top left:</a:t>
            </a:r>
          </a:p>
          <a:p>
            <a:pPr marL="171450" indent="-171450">
              <a:buFontTx/>
              <a:buChar char="-"/>
            </a:pPr>
            <a:r>
              <a:rPr lang="en-US" i="1" baseline="0" dirty="0" smtClean="0"/>
              <a:t>A.I. Artificial Intelligence</a:t>
            </a:r>
            <a:r>
              <a:rPr lang="en-US" i="0" baseline="0" dirty="0" smtClean="0"/>
              <a:t> (2001)</a:t>
            </a:r>
          </a:p>
          <a:p>
            <a:pPr marL="171450" indent="-171450">
              <a:buFontTx/>
              <a:buChar char="-"/>
            </a:pPr>
            <a:r>
              <a:rPr lang="en-US" i="0" baseline="0" dirty="0" smtClean="0"/>
              <a:t>Bender from </a:t>
            </a:r>
            <a:r>
              <a:rPr lang="en-US" i="1" baseline="0" dirty="0" smtClean="0"/>
              <a:t>Futurama</a:t>
            </a:r>
            <a:endParaRPr lang="en-US" b="0" i="0" baseline="0" dirty="0" smtClean="0"/>
          </a:p>
          <a:p>
            <a:pPr marL="171450" indent="-171450">
              <a:buFontTx/>
              <a:buChar char="-"/>
            </a:pPr>
            <a:r>
              <a:rPr lang="en-US" b="0" i="0" baseline="0" dirty="0" smtClean="0"/>
              <a:t>Ava from </a:t>
            </a:r>
            <a:r>
              <a:rPr lang="en-US" b="0" i="1" baseline="0" dirty="0" smtClean="0"/>
              <a:t>Ex </a:t>
            </a:r>
            <a:r>
              <a:rPr lang="en-US" b="0" i="1" baseline="0" dirty="0" err="1" smtClean="0"/>
              <a:t>Machina</a:t>
            </a:r>
            <a:r>
              <a:rPr lang="en-US" b="0" i="0" baseline="0" dirty="0" smtClean="0"/>
              <a:t> (2014)</a:t>
            </a:r>
            <a:endParaRPr lang="en-US" b="1" i="0" baseline="0" dirty="0" smtClean="0"/>
          </a:p>
          <a:p>
            <a:pPr marL="171450" indent="-171450">
              <a:buFontTx/>
              <a:buChar char="-"/>
            </a:pPr>
            <a:r>
              <a:rPr lang="en-US" b="0" i="1" baseline="0" dirty="0" smtClean="0"/>
              <a:t>Metropolis</a:t>
            </a:r>
            <a:r>
              <a:rPr lang="en-US" b="0" i="0" baseline="0" dirty="0" smtClean="0"/>
              <a:t> (1927)</a:t>
            </a:r>
            <a:endParaRPr lang="en-US" i="0" baseline="0" dirty="0" smtClean="0"/>
          </a:p>
          <a:p>
            <a:pPr marL="171450" indent="-171450">
              <a:buFontTx/>
              <a:buChar char="-"/>
            </a:pPr>
            <a:r>
              <a:rPr lang="en-US" i="0" baseline="0" dirty="0" smtClean="0"/>
              <a:t>Data from </a:t>
            </a:r>
            <a:r>
              <a:rPr lang="en-US" i="1" baseline="0" dirty="0" smtClean="0"/>
              <a:t>Star Trek: The Next Generation</a:t>
            </a:r>
          </a:p>
          <a:p>
            <a:pPr marL="171450" indent="-171450">
              <a:buFontTx/>
              <a:buChar char="-"/>
            </a:pPr>
            <a:r>
              <a:rPr lang="en-US" i="0" baseline="0" dirty="0" smtClean="0"/>
              <a:t>Rosie from </a:t>
            </a:r>
            <a:r>
              <a:rPr lang="en-US" i="1" baseline="0" dirty="0" smtClean="0"/>
              <a:t>The Jetsons</a:t>
            </a:r>
            <a:endParaRPr lang="en-US" b="0" i="0"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baseline="0" dirty="0" smtClean="0"/>
              <a:t>R2D2 from </a:t>
            </a:r>
            <a:r>
              <a:rPr lang="en-US" b="0" i="1" baseline="0" dirty="0" smtClean="0"/>
              <a:t>Star Wars </a:t>
            </a:r>
            <a:r>
              <a:rPr lang="en-US" b="0" i="0" baseline="0" dirty="0" smtClean="0"/>
              <a:t>(1977)</a:t>
            </a:r>
            <a:endParaRPr lang="en-US" i="1" baseline="0" dirty="0" smtClean="0"/>
          </a:p>
          <a:p>
            <a:pPr marL="171450" indent="-171450">
              <a:buFontTx/>
              <a:buChar char="-"/>
            </a:pPr>
            <a:r>
              <a:rPr lang="en-US" i="0" baseline="0" dirty="0" smtClean="0"/>
              <a:t>WOPR from </a:t>
            </a:r>
            <a:r>
              <a:rPr lang="en-US" i="1" baseline="0" dirty="0" smtClean="0"/>
              <a:t>War Games</a:t>
            </a:r>
            <a:r>
              <a:rPr lang="en-US" i="0" baseline="0" dirty="0" smtClean="0"/>
              <a:t> (1983)</a:t>
            </a:r>
          </a:p>
          <a:p>
            <a:pPr marL="0" indent="0">
              <a:buFontTx/>
              <a:buNone/>
            </a:pPr>
            <a:endParaRPr lang="en-US" b="0" i="0" baseline="0" dirty="0" smtClean="0"/>
          </a:p>
          <a:p>
            <a:pPr marL="0" indent="0">
              <a:buFontTx/>
              <a:buNone/>
            </a:pPr>
            <a:r>
              <a:rPr lang="en-US" b="0" i="0" baseline="0" dirty="0" smtClean="0"/>
              <a:t>Ask the students if they recognize any of these. </a:t>
            </a:r>
          </a:p>
          <a:p>
            <a:pPr marL="0" indent="0">
              <a:buFontTx/>
              <a:buNone/>
            </a:pPr>
            <a:endParaRPr lang="en-US"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idea of </a:t>
            </a:r>
            <a:r>
              <a:rPr lang="en-US" b="1" dirty="0" smtClean="0"/>
              <a:t>artificial intelligence</a:t>
            </a:r>
            <a:r>
              <a:rPr lang="en-US" baseline="0" dirty="0" smtClean="0"/>
              <a:t> </a:t>
            </a:r>
            <a:r>
              <a:rPr lang="en-US" dirty="0" smtClean="0"/>
              <a:t>dates back to antiquity, where the concept was </a:t>
            </a:r>
            <a:r>
              <a:rPr lang="en-US" baseline="0" dirty="0" smtClean="0"/>
              <a:t>a storytelling device and a philosophical question. The list of modern depictions of AI goes on and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smtClean="0"/>
              <a:t>// One of the most important and relevant examples is…</a:t>
            </a:r>
            <a:endParaRPr lang="en-US" b="0" i="1" baseline="0" dirty="0" smtClean="0"/>
          </a:p>
          <a:p>
            <a:pPr marL="171450" indent="-171450">
              <a:buFontTx/>
              <a:buChar char="-"/>
            </a:pPr>
            <a:endParaRPr lang="en-US" i="0"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3928309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one. Does anyone recognize this character? It is HAL 9000 from Stanley Kubrick’s classic 1968 film </a:t>
            </a:r>
            <a:r>
              <a:rPr lang="en-US" b="1" i="1" baseline="0" dirty="0" smtClean="0"/>
              <a:t>2001: A Space Odyssey</a:t>
            </a:r>
            <a:r>
              <a:rPr lang="en-US" b="0" i="0" baseline="0" dirty="0" smtClean="0"/>
              <a:t>.</a:t>
            </a:r>
          </a:p>
          <a:p>
            <a:endParaRPr lang="en-US" b="0" i="0" baseline="0" dirty="0" smtClean="0"/>
          </a:p>
          <a:p>
            <a:r>
              <a:rPr lang="en-US" b="0" i="0" baseline="0" dirty="0" smtClean="0"/>
              <a:t>Back then, 2001 was the future, but now that year probably pre-dates the birth of most of the people here.</a:t>
            </a:r>
          </a:p>
          <a:p>
            <a:endParaRPr lang="en-US" b="0" i="0" baseline="0" dirty="0" smtClean="0"/>
          </a:p>
          <a:p>
            <a:r>
              <a:rPr lang="en-US" b="0" i="0" baseline="0" dirty="0" smtClean="0"/>
              <a:t>Now, almost twenty years beyond the setting of this film, we actually have something that acts like HAL… </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53484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 Speakers (like Alexa, Siri, Google Home)</a:t>
            </a:r>
            <a:r>
              <a:rPr lang="en-US" baseline="0" dirty="0" smtClean="0"/>
              <a:t> are a real-world example of artificial intelligence. These are a lot like HAL… but they exist.</a:t>
            </a:r>
          </a:p>
          <a:p>
            <a:endParaRPr lang="en-US" baseline="0" dirty="0" smtClean="0"/>
          </a:p>
          <a:p>
            <a:r>
              <a:rPr lang="en-US" i="1" baseline="0" dirty="0" smtClean="0"/>
              <a:t>Note that smart speakers are not </a:t>
            </a:r>
            <a:r>
              <a:rPr lang="en-US" b="0" i="1" baseline="0" dirty="0" smtClean="0"/>
              <a:t>artificial </a:t>
            </a:r>
            <a:r>
              <a:rPr lang="en-US" b="1" i="1" baseline="0" dirty="0" smtClean="0"/>
              <a:t>general</a:t>
            </a:r>
            <a:r>
              <a:rPr lang="en-US" b="0" i="1" baseline="0" dirty="0" smtClean="0"/>
              <a:t> intelligence; they use artificial intelligence to respond to commands, but they do not have human-level intelligence.</a:t>
            </a:r>
            <a:endParaRPr lang="en-US" i="1" baseline="0" dirty="0" smtClean="0"/>
          </a:p>
          <a:p>
            <a:endParaRPr lang="en-US" baseline="0" dirty="0" smtClean="0"/>
          </a:p>
          <a:p>
            <a:r>
              <a:rPr lang="en-US" baseline="0" dirty="0" smtClean="0"/>
              <a:t>There are a lot of other modern applications for artificial intelligence too, like autonomous vehicles (e.g. self-driving cars), video recommendations (e.g. YouTube, Netflix), and self-regulating thermostats.</a:t>
            </a:r>
          </a:p>
          <a:p>
            <a:endParaRPr lang="en-US" baseline="0" dirty="0" smtClean="0"/>
          </a:p>
          <a:p>
            <a:r>
              <a:rPr lang="en-US" baseline="0" dirty="0" smtClean="0"/>
              <a:t>Ask the students if they know of any other </a:t>
            </a:r>
            <a:r>
              <a:rPr lang="en-US" b="1" baseline="0" dirty="0" smtClean="0"/>
              <a:t>real-world applications</a:t>
            </a:r>
            <a:r>
              <a:rPr lang="en-US" b="0" baseline="0" dirty="0" smtClean="0"/>
              <a:t> of artificial intelligence.</a:t>
            </a:r>
            <a:endParaRPr lang="en-US" baseline="0" dirty="0" smtClean="0"/>
          </a:p>
          <a:p>
            <a:endParaRPr lang="en-US" baseline="0" dirty="0" smtClean="0"/>
          </a:p>
          <a:p>
            <a:r>
              <a:rPr lang="en-US" baseline="0" dirty="0" smtClean="0"/>
              <a:t>AI is no longer science fiction – it is now real science! But how did we get here?</a:t>
            </a:r>
          </a:p>
          <a:p>
            <a:endParaRPr lang="en-US" baseline="0" dirty="0" smtClean="0"/>
          </a:p>
          <a:p>
            <a:endParaRPr lang="en-US" baseline="0" dirty="0" smtClean="0"/>
          </a:p>
          <a:p>
            <a:endParaRPr lang="en-US" baseline="0" dirty="0" smtClean="0"/>
          </a:p>
          <a:p>
            <a:endParaRPr lang="en-US" baseline="0" dirty="0" smtClean="0"/>
          </a:p>
          <a:p>
            <a:r>
              <a:rPr lang="en-US" baseline="0" dirty="0" smtClean="0"/>
              <a:t>Sources</a:t>
            </a:r>
          </a:p>
          <a:p>
            <a:r>
              <a:rPr lang="en-US" dirty="0" smtClean="0">
                <a:hlinkClick r:id="rId3"/>
              </a:rPr>
              <a:t>https://obamawhitehouse.archives.gov/sites/default/files/whitehouse_files/microsites/ostp/NSTC/preparing_for_the_future_of_ai.pdf</a:t>
            </a:r>
            <a:endParaRPr lang="en-US" dirty="0" smtClean="0">
              <a:hlinkClick r:id="rId4"/>
            </a:endParaRPr>
          </a:p>
          <a:p>
            <a:r>
              <a:rPr lang="en-US" dirty="0" smtClean="0">
                <a:hlinkClick r:id="rId5"/>
              </a:rPr>
              <a:t>https://static.googleusercontent.com/media/research.google.com/en//pubs/archive/45530.pdf</a:t>
            </a:r>
            <a:endParaRPr lang="en-US" dirty="0" smtClean="0"/>
          </a:p>
          <a:p>
            <a:r>
              <a:rPr lang="en-US" dirty="0" smtClean="0">
                <a:hlinkClick r:id="rId6"/>
              </a:rPr>
              <a:t>https://dl.acm.org/doi/pdf/10.1145/3351556.3351588</a:t>
            </a:r>
            <a:endParaRPr lang="en-US" dirty="0" smtClean="0"/>
          </a:p>
          <a:p>
            <a:r>
              <a:rPr lang="en-US" dirty="0" smtClean="0">
                <a:hlinkClick r:id="rId7"/>
              </a:rPr>
              <a:t>https://books.google.com/books?id=RWGYOZvxz5MC&amp;pg=PA145&amp;lpg=PA145&amp;dq=self+regulating+%22thermostat%22+artificial+intelligence&amp;source=bl&amp;ots=Yf4-UWE4R8&amp;sig=ACfU3U2jK1spb93RWYWBDqOZutreemEwmQ&amp;hl=en&amp;sa=X&amp;ved=2ahUKEwjQ2JGjlp3pAhXBmeAKHW6mDcoQ6AEwC3oECAwQAQ#v=onepage&amp;q=self%20regulating%20%22thermostat%22%20artificial%20intelligence&amp;f=false</a:t>
            </a:r>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32595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1950, Alan Turing invented the Turing Test, which was the first serious proposal in the philosophy of artificial intelligence. It essentially turned AI into science.</a:t>
            </a:r>
          </a:p>
          <a:p>
            <a:endParaRPr lang="en-US" baseline="0" dirty="0" smtClean="0"/>
          </a:p>
          <a:p>
            <a:r>
              <a:rPr lang="en-US" b="1" dirty="0" smtClean="0"/>
              <a:t>Alan Turing</a:t>
            </a:r>
            <a:r>
              <a:rPr lang="en-US" baseline="0" dirty="0" smtClean="0"/>
              <a:t> had numerous other accomplishments prior to the Turing Test. He was a WWII code-breaker, and created the Turing machine, a model of computation still used today. He liked to name things after himself.</a:t>
            </a:r>
          </a:p>
          <a:p>
            <a:endParaRPr lang="en-US" baseline="0" dirty="0" smtClean="0"/>
          </a:p>
          <a:p>
            <a:r>
              <a:rPr lang="en-US" baseline="0" dirty="0" smtClean="0"/>
              <a:t>The test was designed to analyze the ability of a machine to “think.” Because the definition of “thinking” is so imprecise, Turing proposed that a different definition be used: the machine should </a:t>
            </a:r>
            <a:r>
              <a:rPr lang="en-US" i="1" baseline="0" dirty="0" smtClean="0"/>
              <a:t>appear</a:t>
            </a:r>
            <a:r>
              <a:rPr lang="en-US" i="0" baseline="0" dirty="0" smtClean="0"/>
              <a:t> to think as a human does.</a:t>
            </a:r>
            <a:endParaRPr lang="en-US" baseline="0" dirty="0" smtClean="0"/>
          </a:p>
          <a:p>
            <a:endParaRPr lang="en-US" baseline="0" dirty="0" smtClean="0"/>
          </a:p>
          <a:p>
            <a:r>
              <a:rPr lang="en-US" b="1" baseline="0" dirty="0" smtClean="0"/>
              <a:t>How the test works</a:t>
            </a:r>
          </a:p>
          <a:p>
            <a:r>
              <a:rPr lang="en-US" baseline="0" dirty="0" smtClean="0"/>
              <a:t>An interrogator (human) is given the task of determining which player (A or B) is a human. The interrogator can only use written questions and see written responses. If the interrogator is unable to divine which player is the computer, the computer “passes” the test.</a:t>
            </a:r>
          </a:p>
          <a:p>
            <a:endParaRPr lang="en-US" baseline="0" dirty="0" smtClean="0"/>
          </a:p>
          <a:p>
            <a:endParaRPr lang="en-US" baseline="0" dirty="0" smtClean="0"/>
          </a:p>
          <a:p>
            <a:endParaRPr lang="en-US" baseline="0" dirty="0" smtClean="0"/>
          </a:p>
          <a:p>
            <a:endParaRPr lang="en-US" baseline="0" dirty="0" smtClean="0"/>
          </a:p>
          <a:p>
            <a:r>
              <a:rPr lang="en-US" baseline="0" dirty="0" smtClean="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https://plato.stanford.edu/entries/turing-test/#Tur195ImiGam</a:t>
            </a:r>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4174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1950</a:t>
            </a:r>
            <a:r>
              <a:rPr lang="en-US" baseline="0" dirty="0" smtClean="0"/>
              <a:t> – Alan Turing created the Turing Test</a:t>
            </a:r>
          </a:p>
          <a:p>
            <a:r>
              <a:rPr lang="en-US" baseline="0" dirty="0" smtClean="0"/>
              <a:t>1951 – Developers worked on machines that could play Chess and Checkers</a:t>
            </a:r>
          </a:p>
          <a:p>
            <a:r>
              <a:rPr lang="en-US" baseline="0" dirty="0" smtClean="0"/>
              <a:t>1956 – The Dartmouth Conference coined the term “Artificial Intelligence”</a:t>
            </a:r>
          </a:p>
          <a:p>
            <a:r>
              <a:rPr lang="en-US" baseline="0" dirty="0" smtClean="0"/>
              <a:t>1964 – ELIZA (one of the first chat bots) is created</a:t>
            </a:r>
          </a:p>
          <a:p>
            <a:r>
              <a:rPr lang="en-US" baseline="0" dirty="0" smtClean="0"/>
              <a:t>1968 – SHRDLU is created. It allowed users to speak with a program to move blocks in a virtual world (called “blocks world”).</a:t>
            </a:r>
          </a:p>
          <a:p>
            <a:r>
              <a:rPr lang="en-US" baseline="0" dirty="0" smtClean="0"/>
              <a:t>1972 – WABOT-1 (the first full-scale humanoid robot) is created.</a:t>
            </a:r>
          </a:p>
          <a:p>
            <a:r>
              <a:rPr lang="en-US" baseline="0" dirty="0" smtClean="0"/>
              <a:t>1974-1979 – The first AI winter, funding went away because the promises of AI did not seem achievable</a:t>
            </a:r>
          </a:p>
          <a:p>
            <a:r>
              <a:rPr lang="en-US" baseline="0" dirty="0" smtClean="0"/>
              <a:t>1980 – XCON (an expert system) saves the Digital Equipment Corporation several millions of dollars. Expert systems made AI </a:t>
            </a:r>
            <a:r>
              <a:rPr lang="en-US" i="1" baseline="0" dirty="0" smtClean="0"/>
              <a:t>useful</a:t>
            </a:r>
            <a:r>
              <a:rPr lang="en-US" i="0" baseline="0" dirty="0" smtClean="0"/>
              <a:t>.</a:t>
            </a:r>
          </a:p>
          <a:p>
            <a:r>
              <a:rPr lang="en-US" i="0" baseline="0" dirty="0" smtClean="0"/>
              <a:t>1982 – Connectionism used artificial neural networks, which would eventually drive programs like optical character recognition and speech recognition</a:t>
            </a:r>
          </a:p>
          <a:p>
            <a:r>
              <a:rPr lang="en-US" i="0" baseline="0" dirty="0" smtClean="0"/>
              <a:t>1987-1993 – A second AI winter caused by an economic bubble bursting</a:t>
            </a:r>
          </a:p>
          <a:p>
            <a:r>
              <a:rPr lang="en-US" i="0" baseline="0" dirty="0" smtClean="0"/>
              <a:t>1997 – Deep Blue (a chess playing computer) defeats Garry Kasparov, the reigning world champion. This was a testament to the speed of modern computers</a:t>
            </a:r>
          </a:p>
          <a:p>
            <a:endParaRPr lang="en-US" i="0" baseline="0" dirty="0" smtClean="0"/>
          </a:p>
          <a:p>
            <a:r>
              <a:rPr lang="en-US" i="0" baseline="0" dirty="0" smtClean="0"/>
              <a:t>Between 1997 and 2011, AI is used behind-the-scenes for all sorts of applications like data mining, medical diagnosis, and Google’s search engine</a:t>
            </a:r>
          </a:p>
          <a:p>
            <a:endParaRPr lang="en-US" i="0" baseline="0" dirty="0" smtClean="0"/>
          </a:p>
          <a:p>
            <a:r>
              <a:rPr lang="en-US" i="0" baseline="0" dirty="0" smtClean="0"/>
              <a:t>2011 – IBM’s Watson wins Jeopardy. Computers keep getting faster</a:t>
            </a:r>
          </a:p>
          <a:p>
            <a:endParaRPr lang="en-US" i="0" baseline="0" dirty="0" smtClean="0"/>
          </a:p>
          <a:p>
            <a:r>
              <a:rPr lang="en-US" i="0" baseline="0" dirty="0" smtClean="0"/>
              <a:t>In the present, AI is used for deep learning, big data, and something called “artificial general intelligence” which tries to mimic human intelligence.</a:t>
            </a:r>
          </a:p>
          <a:p>
            <a:endParaRPr lang="en-US" i="0" baseline="0" dirty="0" smtClean="0"/>
          </a:p>
          <a:p>
            <a:r>
              <a:rPr lang="en-US" i="0" baseline="0" dirty="0" smtClean="0"/>
              <a:t>Al this history is interesting, but it’s a little dry. What does any of this actually mean?</a:t>
            </a:r>
          </a:p>
          <a:p>
            <a:endParaRPr lang="en-US" i="0" baseline="0" dirty="0" smtClean="0"/>
          </a:p>
          <a:p>
            <a:endParaRPr lang="en-US" i="0" baseline="0" dirty="0" smtClean="0"/>
          </a:p>
          <a:p>
            <a:endParaRPr lang="en-US" baseline="0" dirty="0" smtClean="0"/>
          </a:p>
          <a:p>
            <a:endParaRPr lang="en-US" baseline="0" dirty="0" smtClean="0"/>
          </a:p>
          <a:p>
            <a:r>
              <a:rPr lang="en-US" baseline="0" dirty="0" smtClean="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https://plato.stanford.edu/entries/turing-test/#Tur195ImiGam</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2535469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Many AI researchers do</a:t>
            </a:r>
            <a:r>
              <a:rPr lang="en-US" baseline="0" dirty="0" smtClean="0"/>
              <a:t> not care much about philosophy – they simply care if their AI </a:t>
            </a:r>
            <a:r>
              <a:rPr lang="en-US" i="1" baseline="0" dirty="0" smtClean="0"/>
              <a:t>works</a:t>
            </a:r>
            <a:r>
              <a:rPr lang="en-US" i="0" baseline="0" dirty="0" smtClean="0"/>
              <a:t>, if it achieves the goals it sets out to achieve. This is just a side-track because I think it’s interesting, it doesn’t really </a:t>
            </a:r>
            <a:r>
              <a:rPr lang="en-US" i="1" baseline="0" dirty="0" smtClean="0"/>
              <a:t>matter</a:t>
            </a:r>
            <a:r>
              <a:rPr lang="en-US" i="0" baseline="0" dirty="0" smtClean="0"/>
              <a: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Ask the students the questions of the following slides.</a:t>
            </a:r>
            <a:r>
              <a:rPr lang="en-US" baseline="0" dirty="0" smtClean="0"/>
              <a:t> Poll them to see if they agree or disagree, then let a few students speak their thoughts if desired.</a:t>
            </a:r>
            <a:endParaRPr lang="en-US" dirty="0" smtClean="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13701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Elaborate on this question by</a:t>
            </a:r>
            <a:r>
              <a:rPr lang="en-US" baseline="0" dirty="0" smtClean="0"/>
              <a:t> discussing Searle’s Chinese Room Argument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911356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
            </a:r>
            <a:r>
              <a:rPr lang="en-US" baseline="0" dirty="0" smtClean="0"/>
              <a:t> Searle’s Chinese Room argument.</a:t>
            </a:r>
          </a:p>
          <a:p>
            <a:endParaRPr lang="en-US" baseline="0" dirty="0" smtClean="0"/>
          </a:p>
          <a:p>
            <a:r>
              <a:rPr lang="en-US" baseline="0" dirty="0" smtClean="0"/>
              <a:t>The logical conclusion is that this man cannot understand Chinese, he simply follows instructions without understanding. This is an attempt to show that computers, similarly, are incapable of </a:t>
            </a:r>
            <a:r>
              <a:rPr lang="en-US" i="1" baseline="0" dirty="0" smtClean="0"/>
              <a:t>understanding</a:t>
            </a:r>
            <a:r>
              <a:rPr lang="en-US" i="0" baseline="0" dirty="0" smtClean="0"/>
              <a:t> the symbols they manipulate, even though they can give the impression that they do.</a:t>
            </a:r>
          </a:p>
          <a:p>
            <a:endParaRPr lang="en-US" i="0" baseline="0" dirty="0" smtClean="0"/>
          </a:p>
          <a:p>
            <a:r>
              <a:rPr lang="en-US" i="0" baseline="0" dirty="0" smtClean="0"/>
              <a:t>Ask the students again what they think about a machine actually understanding anything. This may have changed some opinions, or not.</a:t>
            </a:r>
          </a:p>
          <a:p>
            <a:endParaRPr lang="en-US" i="0" baseline="0" dirty="0" smtClean="0"/>
          </a:p>
          <a:p>
            <a:endParaRPr lang="en-US" i="0" baseline="0" dirty="0" smtClean="0"/>
          </a:p>
          <a:p>
            <a:endParaRPr lang="en-US" i="0" baseline="0" dirty="0" smtClean="0"/>
          </a:p>
          <a:p>
            <a:endParaRPr lang="en-US" i="0" baseline="0" dirty="0" smtClean="0"/>
          </a:p>
          <a:p>
            <a:r>
              <a:rPr lang="en-US" i="0" baseline="0" dirty="0" smtClean="0"/>
              <a:t>Sources</a:t>
            </a:r>
          </a:p>
          <a:p>
            <a:r>
              <a:rPr lang="en-US" dirty="0" smtClean="0">
                <a:hlinkClick r:id="rId3"/>
              </a:rPr>
              <a:t>https://plato.stanford.edu/entries/chinese-room/</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341152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July 13,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33982278"/>
      </p:ext>
    </p:extLst>
  </p:cSld>
  <p:clrMapOvr>
    <a:masterClrMapping/>
  </p:clrMapOvr>
  <p:transition>
    <p:fade/>
  </p:transition>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smtClean="0"/>
              <a:t>Click icon to add picture</a:t>
            </a:r>
            <a:endParaRPr lang="en-US" dirty="0"/>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7/13/2020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7/13/2020</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7/13/2020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7/13/2020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7/13/2020</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7/13/2020</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July 13,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292362659"/>
      </p:ext>
    </p:extLst>
  </p:cSld>
  <p:clrMapOvr>
    <a:masterClrMapping/>
  </p:clrMapOvr>
  <p:transition>
    <p:fade/>
  </p:transition>
  <p:timing>
    <p:tnLst>
      <p:par>
        <p:cTn id="1" dur="indefinite" restart="never" nodeType="tmRoot"/>
      </p:par>
    </p:tnLst>
  </p:timing>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dirty="0" smtClean="0"/>
              <a:t>subtitle </a:t>
            </a:r>
            <a:r>
              <a:rPr lang="en-US" dirty="0"/>
              <a:t>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July 13, 2020</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smtClean="0"/>
              <a:t>Presenter Name</a:t>
            </a:r>
            <a:br>
              <a:rPr lang="en-US" dirty="0" smtClean="0"/>
            </a:br>
            <a:r>
              <a:rPr lang="en-US" dirty="0" smtClean="0"/>
              <a:t>Presenter Title</a:t>
            </a:r>
            <a:endParaRPr lang="en-US" dirty="0"/>
          </a:p>
        </p:txBody>
      </p:sp>
    </p:spTree>
    <p:extLst>
      <p:ext uri="{BB962C8B-B14F-4D97-AF65-F5344CB8AC3E}">
        <p14:creationId xmlns:p14="http://schemas.microsoft.com/office/powerpoint/2010/main" val="3446050400"/>
      </p:ext>
    </p:extLst>
  </p:cSld>
  <p:clrMapOvr>
    <a:masterClrMapping/>
  </p:clrMapOvr>
  <p:transition>
    <p:fade/>
  </p:transition>
  <p:timing>
    <p:tnLst>
      <p:par>
        <p:cTn id="1" dur="indefinite" restart="never" nodeType="tmRoot"/>
      </p:par>
    </p:tnLst>
  </p:timing>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smtClean="0"/>
              <a:t>&lt;Call to action&gt;</a:t>
            </a:r>
            <a:endParaRPr lang="en-US" dirty="0"/>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smtClean="0"/>
              <a:t>Type “Agenda”</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Item 1</a:t>
            </a:r>
          </a:p>
          <a:p>
            <a:pPr lvl="0"/>
            <a:r>
              <a:rPr lang="en-US" dirty="0" smtClean="0"/>
              <a:t>Item 2</a:t>
            </a:r>
          </a:p>
          <a:p>
            <a:pPr lvl="0"/>
            <a:r>
              <a:rPr lang="en-US" dirty="0" smtClean="0"/>
              <a:t>Item 3</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smtClean="0"/>
              <a:t>Notable Quote</a:t>
            </a:r>
            <a:endParaRPr lang="en-US" dirty="0"/>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 Attribution</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7/13/2020</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7/13/2020</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28600"/>
            <a:ext cx="8801101" cy="2743200"/>
          </a:xfrm>
        </p:spPr>
        <p:txBody>
          <a:bodyPr>
            <a:noAutofit/>
          </a:bodyPr>
          <a:lstStyle/>
          <a:p>
            <a:r>
              <a:rPr lang="en-US" sz="6600" dirty="0" smtClean="0"/>
              <a:t>Machine Learning</a:t>
            </a:r>
            <a:endParaRPr lang="en-US" sz="6600" dirty="0"/>
          </a:p>
        </p:txBody>
      </p:sp>
      <p:sp>
        <p:nvSpPr>
          <p:cNvPr id="3" name="Subtitle 2"/>
          <p:cNvSpPr>
            <a:spLocks noGrp="1"/>
          </p:cNvSpPr>
          <p:nvPr>
            <p:ph type="subTitle" idx="1"/>
          </p:nvPr>
        </p:nvSpPr>
        <p:spPr>
          <a:xfrm>
            <a:off x="381000" y="3429000"/>
            <a:ext cx="3082895" cy="553998"/>
          </a:xfrm>
        </p:spPr>
        <p:txBody>
          <a:bodyPr/>
          <a:lstStyle/>
          <a:p>
            <a:r>
              <a:rPr lang="en-US" dirty="0" smtClean="0"/>
              <a:t>Hy-Tech Camp</a:t>
            </a:r>
            <a:endParaRPr lang="en-US" dirty="0"/>
          </a:p>
        </p:txBody>
      </p:sp>
      <p:grpSp>
        <p:nvGrpSpPr>
          <p:cNvPr id="7" name="Group 6"/>
          <p:cNvGrpSpPr>
            <a:grpSpLocks noChangeAspect="1"/>
          </p:cNvGrpSpPr>
          <p:nvPr/>
        </p:nvGrpSpPr>
        <p:grpSpPr>
          <a:xfrm>
            <a:off x="9966960" y="4343400"/>
            <a:ext cx="1828800" cy="1828800"/>
            <a:chOff x="4724400" y="2057400"/>
            <a:chExt cx="2743200" cy="2743200"/>
          </a:xfrm>
        </p:grpSpPr>
        <p:sp>
          <p:nvSpPr>
            <p:cNvPr id="8" name="Rectangle 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9988083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Searle’s Chinese Room Thought Experiment</a:t>
            </a:r>
            <a:endParaRPr lang="en-US" dirty="0"/>
          </a:p>
        </p:txBody>
      </p:sp>
      <p:sp>
        <p:nvSpPr>
          <p:cNvPr id="3" name="Content Placeholder 2"/>
          <p:cNvSpPr>
            <a:spLocks noGrp="1"/>
          </p:cNvSpPr>
          <p:nvPr>
            <p:ph idx="1"/>
          </p:nvPr>
        </p:nvSpPr>
        <p:spPr>
          <a:xfrm>
            <a:off x="4724400" y="1143000"/>
            <a:ext cx="7086600" cy="5257800"/>
          </a:xfrm>
        </p:spPr>
        <p:txBody>
          <a:bodyPr anchor="ctr"/>
          <a:lstStyle/>
          <a:p>
            <a:r>
              <a:rPr lang="en-US" dirty="0" smtClean="0"/>
              <a:t>A non-Chinese-speaking man is in a room with an input screen and an output box</a:t>
            </a:r>
          </a:p>
          <a:p>
            <a:r>
              <a:rPr lang="en-US" dirty="0" smtClean="0"/>
              <a:t>The input contains Chinese characters</a:t>
            </a:r>
          </a:p>
          <a:p>
            <a:r>
              <a:rPr lang="en-US" dirty="0" smtClean="0"/>
              <a:t>The man has a set of instructions to respond to each input with a proper output</a:t>
            </a:r>
          </a:p>
          <a:p>
            <a:r>
              <a:rPr lang="en-US" dirty="0" smtClean="0"/>
              <a:t>The output makes those </a:t>
            </a:r>
            <a:r>
              <a:rPr lang="en-US" i="1" dirty="0" smtClean="0"/>
              <a:t>outside</a:t>
            </a:r>
            <a:r>
              <a:rPr lang="en-US" dirty="0" smtClean="0"/>
              <a:t> the room believe there is someone </a:t>
            </a:r>
            <a:r>
              <a:rPr lang="en-US" i="1" dirty="0" smtClean="0"/>
              <a:t>inside</a:t>
            </a:r>
            <a:r>
              <a:rPr lang="en-US" dirty="0" smtClean="0"/>
              <a:t> the room who speaks Chinese fluently</a:t>
            </a:r>
          </a:p>
          <a:p>
            <a:r>
              <a:rPr lang="en-US" dirty="0" smtClean="0"/>
              <a:t>Does the man understand Chinese?</a:t>
            </a:r>
          </a:p>
        </p:txBody>
      </p:sp>
      <p:pic>
        <p:nvPicPr>
          <p:cNvPr id="4100" name="Picture 4" descr="Philosophy of Mind – KashifWas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00300"/>
            <a:ext cx="3543300" cy="232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92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5400" dirty="0" smtClean="0"/>
              <a:t>Is the human mind a physical thing?</a:t>
            </a:r>
            <a:endParaRPr lang="en-US" sz="5400" dirty="0"/>
          </a:p>
        </p:txBody>
      </p:sp>
    </p:spTree>
    <p:extLst>
      <p:ext uri="{BB962C8B-B14F-4D97-AF65-F5344CB8AC3E}">
        <p14:creationId xmlns:p14="http://schemas.microsoft.com/office/powerpoint/2010/main" val="307565188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6000" dirty="0" smtClean="0"/>
              <a:t>Will humans be made immortal by a technological singularity?</a:t>
            </a:r>
            <a:endParaRPr lang="en-US" sz="6000" dirty="0"/>
          </a:p>
        </p:txBody>
      </p:sp>
    </p:spTree>
    <p:extLst>
      <p:ext uri="{BB962C8B-B14F-4D97-AF65-F5344CB8AC3E}">
        <p14:creationId xmlns:p14="http://schemas.microsoft.com/office/powerpoint/2010/main" val="299515556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6000" dirty="0" smtClean="0"/>
              <a:t>Could a </a:t>
            </a:r>
            <a:r>
              <a:rPr lang="en-US" sz="6000" dirty="0" err="1" smtClean="0"/>
              <a:t>superintelligent</a:t>
            </a:r>
            <a:r>
              <a:rPr lang="en-US" sz="6000" dirty="0" smtClean="0"/>
              <a:t> machine destroy all of humanity?</a:t>
            </a:r>
            <a:endParaRPr lang="en-US" sz="6000" dirty="0"/>
          </a:p>
        </p:txBody>
      </p:sp>
    </p:spTree>
    <p:extLst>
      <p:ext uri="{BB962C8B-B14F-4D97-AF65-F5344CB8AC3E}">
        <p14:creationId xmlns:p14="http://schemas.microsoft.com/office/powerpoint/2010/main" val="310763635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4073"/>
            <a:ext cx="10972800" cy="2289858"/>
          </a:xfrm>
        </p:spPr>
        <p:txBody>
          <a:bodyPr/>
          <a:lstStyle/>
          <a:p>
            <a:r>
              <a:rPr lang="en-US" sz="5400" cap="none" dirty="0" smtClean="0"/>
              <a:t>Do you know how artificial intelligence can be used in the real world?</a:t>
            </a:r>
            <a:endParaRPr lang="en-US" sz="5400" cap="none" dirty="0"/>
          </a:p>
        </p:txBody>
      </p:sp>
    </p:spTree>
    <p:extLst>
      <p:ext uri="{BB962C8B-B14F-4D97-AF65-F5344CB8AC3E}">
        <p14:creationId xmlns:p14="http://schemas.microsoft.com/office/powerpoint/2010/main" val="47586066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07113" y="6168614"/>
            <a:ext cx="3262496"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smtClean="0">
                <a:gradFill>
                  <a:gsLst>
                    <a:gs pos="2917">
                      <a:schemeClr val="tx1"/>
                    </a:gs>
                    <a:gs pos="30000">
                      <a:schemeClr val="tx1"/>
                    </a:gs>
                  </a:gsLst>
                  <a:lin ang="5400000" scaled="0"/>
                </a:gradFill>
              </a:rPr>
              <a:t>Real-World A.I.</a:t>
            </a:r>
          </a:p>
        </p:txBody>
      </p:sp>
      <p:pic>
        <p:nvPicPr>
          <p:cNvPr id="1026" name="Picture 2" descr="Twenty years after Deep Blue, what can AI do for us? | CIO"/>
          <p:cNvPicPr>
            <a:picLocks noChangeAspect="1" noChangeArrowheads="1"/>
          </p:cNvPicPr>
          <p:nvPr/>
        </p:nvPicPr>
        <p:blipFill rotWithShape="1">
          <a:blip r:embed="rId3">
            <a:extLst>
              <a:ext uri="{28A0092B-C50C-407E-A947-70E740481C1C}">
                <a14:useLocalDpi xmlns:a14="http://schemas.microsoft.com/office/drawing/2010/main" val="0"/>
              </a:ext>
            </a:extLst>
          </a:blip>
          <a:srcRect l="2774" r="2062"/>
          <a:stretch/>
        </p:blipFill>
        <p:spPr bwMode="auto">
          <a:xfrm>
            <a:off x="-14748" y="-13520"/>
            <a:ext cx="33528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icial intelligence app development"/>
          <p:cNvPicPr>
            <a:picLocks noChangeAspect="1" noChangeArrowheads="1"/>
          </p:cNvPicPr>
          <p:nvPr/>
        </p:nvPicPr>
        <p:blipFill rotWithShape="1">
          <a:blip r:embed="rId4">
            <a:extLst>
              <a:ext uri="{28A0092B-C50C-407E-A947-70E740481C1C}">
                <a14:useLocalDpi xmlns:a14="http://schemas.microsoft.com/office/drawing/2010/main" val="0"/>
              </a:ext>
            </a:extLst>
          </a:blip>
          <a:srcRect t="15095" r="15697" b="18868"/>
          <a:stretch/>
        </p:blipFill>
        <p:spPr bwMode="auto">
          <a:xfrm>
            <a:off x="3338052" y="3687"/>
            <a:ext cx="6319403" cy="3301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Echo so you can start using Alexa! Echo setup is easy and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2203" y="41787"/>
            <a:ext cx="2440603" cy="31610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5/5e/X-ray_of_a_hand_with_automatic_bone_age_calculation.jp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0" y="3301180"/>
            <a:ext cx="2546449" cy="3570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8/8b/Automated_online_assista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2222" y="3301177"/>
            <a:ext cx="2839778" cy="35568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volution Of AI In Video Games: Transition From Cheating To 'Smarts'"/>
          <p:cNvPicPr>
            <a:picLocks noChangeAspect="1" noChangeArrowheads="1"/>
          </p:cNvPicPr>
          <p:nvPr/>
        </p:nvPicPr>
        <p:blipFill rotWithShape="1">
          <a:blip r:embed="rId8">
            <a:extLst>
              <a:ext uri="{28A0092B-C50C-407E-A947-70E740481C1C}">
                <a14:useLocalDpi xmlns:a14="http://schemas.microsoft.com/office/drawing/2010/main" val="0"/>
              </a:ext>
            </a:extLst>
          </a:blip>
          <a:srcRect r="24912"/>
          <a:stretch/>
        </p:blipFill>
        <p:spPr bwMode="auto">
          <a:xfrm>
            <a:off x="5524500" y="3301178"/>
            <a:ext cx="3827722" cy="286743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tephen A. Smith baby filter Snapchat videos are a hit - Sports ..."/>
          <p:cNvPicPr>
            <a:picLocks noChangeAspect="1" noChangeArrowheads="1"/>
          </p:cNvPicPr>
          <p:nvPr/>
        </p:nvPicPr>
        <p:blipFill rotWithShape="1">
          <a:blip r:embed="rId9">
            <a:extLst>
              <a:ext uri="{28A0092B-C50C-407E-A947-70E740481C1C}">
                <a14:useLocalDpi xmlns:a14="http://schemas.microsoft.com/office/drawing/2010/main" val="0"/>
              </a:ext>
            </a:extLst>
          </a:blip>
          <a:srcRect l="17973" t="5720" r="6459" b="4216"/>
          <a:stretch/>
        </p:blipFill>
        <p:spPr bwMode="auto">
          <a:xfrm>
            <a:off x="2540128" y="3301177"/>
            <a:ext cx="2984372" cy="355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2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Implementing Artificial Intelligence for Problem Solving Processes"/>
          <p:cNvPicPr>
            <a:picLocks noGrp="1" noChangeAspect="1" noChangeArrowheads="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55000" contrast="-31000"/>
                    </a14:imgEffect>
                  </a14:imgLayer>
                </a14:imgProps>
              </a:ext>
              <a:ext uri="{28A0092B-C50C-407E-A947-70E740481C1C}">
                <a14:useLocalDpi xmlns:a14="http://schemas.microsoft.com/office/drawing/2010/main" val="0"/>
              </a:ext>
            </a:extLst>
          </a:blip>
          <a:srcRect t="445" b="445"/>
          <a:stretch/>
        </p:blipFill>
        <p:spPr bwMode="auto">
          <a:xfrm>
            <a:off x="1136685" y="0"/>
            <a:ext cx="9918631" cy="57345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1579" y="5600700"/>
            <a:ext cx="11840421" cy="1514261"/>
          </a:xfrm>
          <a:prstGeom prst="rect">
            <a:avLst/>
          </a:prstGeom>
          <a:noFill/>
        </p:spPr>
        <p:txBody>
          <a:bodyPr wrap="none" lIns="182880" tIns="146304" rIns="182880" bIns="146304" rtlCol="0">
            <a:spAutoFit/>
          </a:bodyPr>
          <a:lstStyle/>
          <a:p>
            <a:pPr>
              <a:lnSpc>
                <a:spcPct val="90000"/>
              </a:lnSpc>
              <a:spcAft>
                <a:spcPts val="600"/>
              </a:spcAft>
            </a:pPr>
            <a:r>
              <a:rPr lang="en-US" sz="8800" b="1" dirty="0" smtClean="0">
                <a:ln w="34925">
                  <a:solidFill>
                    <a:schemeClr val="accent1"/>
                  </a:solidFill>
                </a:ln>
                <a:solidFill>
                  <a:srgbClr val="232726"/>
                </a:solidFill>
              </a:rPr>
              <a:t>MACHINE LEARNING</a:t>
            </a:r>
          </a:p>
        </p:txBody>
      </p:sp>
    </p:spTree>
    <p:extLst>
      <p:ext uri="{BB962C8B-B14F-4D97-AF65-F5344CB8AC3E}">
        <p14:creationId xmlns:p14="http://schemas.microsoft.com/office/powerpoint/2010/main" val="287953064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057400"/>
            <a:ext cx="5372100" cy="4690515"/>
          </a:xfrm>
          <a:prstGeom prst="rect">
            <a:avLst/>
          </a:prstGeom>
          <a:solidFill>
            <a:schemeClr val="accent1">
              <a:lumMod val="60000"/>
              <a:lumOff val="40000"/>
            </a:schemeClr>
          </a:solidFill>
          <a:ln w="41275">
            <a:solidFill>
              <a:schemeClr val="tx2"/>
            </a:solidFill>
          </a:ln>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Other algorithms take in an input and use a set of rules to determine the </a:t>
            </a:r>
            <a:r>
              <a:rPr lang="en-US" sz="3200" b="1" dirty="0" smtClean="0">
                <a:gradFill>
                  <a:gsLst>
                    <a:gs pos="2917">
                      <a:schemeClr val="tx1"/>
                    </a:gs>
                    <a:gs pos="30000">
                      <a:schemeClr val="tx1"/>
                    </a:gs>
                  </a:gsLst>
                  <a:lin ang="5400000" scaled="0"/>
                </a:gradFill>
              </a:rPr>
              <a:t>output</a:t>
            </a:r>
          </a:p>
          <a:p>
            <a:pPr>
              <a:lnSpc>
                <a:spcPct val="90000"/>
              </a:lnSpc>
              <a:spcAft>
                <a:spcPts val="600"/>
              </a:spcAft>
            </a:pPr>
            <a:endParaRPr lang="en-US" sz="3200" b="1" dirty="0" smtClean="0">
              <a:gradFill>
                <a:gsLst>
                  <a:gs pos="2917">
                    <a:schemeClr val="tx1"/>
                  </a:gs>
                  <a:gs pos="30000">
                    <a:schemeClr val="tx1"/>
                  </a:gs>
                </a:gsLst>
                <a:lin ang="5400000" scaled="0"/>
              </a:gradFill>
            </a:endParaRPr>
          </a:p>
          <a:p>
            <a:pPr>
              <a:lnSpc>
                <a:spcPct val="90000"/>
              </a:lnSpc>
              <a:spcAft>
                <a:spcPts val="600"/>
              </a:spcAft>
            </a:pP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3200" b="1" dirty="0" smtClean="0">
              <a:gradFill>
                <a:gsLst>
                  <a:gs pos="2917">
                    <a:schemeClr val="tx1"/>
                  </a:gs>
                  <a:gs pos="30000">
                    <a:schemeClr val="tx1"/>
                  </a:gs>
                </a:gsLst>
                <a:lin ang="5400000" scaled="0"/>
              </a:gradFill>
            </a:endParaRPr>
          </a:p>
          <a:p>
            <a:pPr>
              <a:lnSpc>
                <a:spcPct val="90000"/>
              </a:lnSpc>
              <a:spcAft>
                <a:spcPts val="600"/>
              </a:spcAft>
            </a:pPr>
            <a:endParaRPr lang="en-US" sz="3200" b="1" dirty="0" smtClean="0">
              <a:gradFill>
                <a:gsLst>
                  <a:gs pos="2917">
                    <a:schemeClr val="tx1"/>
                  </a:gs>
                  <a:gs pos="30000">
                    <a:schemeClr val="tx1"/>
                  </a:gs>
                </a:gsLst>
                <a:lin ang="5400000" scaled="0"/>
              </a:gradFill>
            </a:endParaRPr>
          </a:p>
          <a:p>
            <a:pPr>
              <a:lnSpc>
                <a:spcPct val="90000"/>
              </a:lnSpc>
              <a:spcAft>
                <a:spcPts val="600"/>
              </a:spcAft>
            </a:pPr>
            <a:endParaRPr lang="en-US" sz="2800" b="1" dirty="0" smtClean="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lstStyle/>
          <a:p>
            <a:r>
              <a:rPr lang="en-US" dirty="0" smtClean="0"/>
              <a:t>What Do machine learning algorithms do?</a:t>
            </a:r>
            <a:endParaRPr lang="en-US" dirty="0"/>
          </a:p>
        </p:txBody>
      </p:sp>
      <p:sp>
        <p:nvSpPr>
          <p:cNvPr id="3" name="Content Placeholder 2"/>
          <p:cNvSpPr>
            <a:spLocks noGrp="1"/>
          </p:cNvSpPr>
          <p:nvPr>
            <p:ph idx="1"/>
          </p:nvPr>
        </p:nvSpPr>
        <p:spPr>
          <a:xfrm>
            <a:off x="381000" y="1143000"/>
            <a:ext cx="11430000" cy="571500"/>
          </a:xfrm>
        </p:spPr>
        <p:txBody>
          <a:bodyPr>
            <a:normAutofit/>
          </a:bodyPr>
          <a:lstStyle/>
          <a:p>
            <a:pPr marL="57150" indent="0" algn="ctr">
              <a:buNone/>
            </a:pPr>
            <a:r>
              <a:rPr lang="en-US" sz="3200" b="1" dirty="0" smtClean="0"/>
              <a:t>Machine-learning algorithms</a:t>
            </a:r>
            <a:r>
              <a:rPr lang="en-US" sz="3200" dirty="0" smtClean="0"/>
              <a:t> find and apply patterns in data.</a:t>
            </a:r>
            <a:endParaRPr lang="en-US" sz="3200" dirty="0"/>
          </a:p>
        </p:txBody>
      </p:sp>
      <p:sp>
        <p:nvSpPr>
          <p:cNvPr id="5" name="TextBox 4"/>
          <p:cNvSpPr txBox="1"/>
          <p:nvPr/>
        </p:nvSpPr>
        <p:spPr>
          <a:xfrm>
            <a:off x="6096000" y="2057400"/>
            <a:ext cx="5715000" cy="4668970"/>
          </a:xfrm>
          <a:prstGeom prst="rect">
            <a:avLst/>
          </a:prstGeom>
          <a:solidFill>
            <a:srgbClr val="FFD757"/>
          </a:solidFill>
          <a:ln w="38100">
            <a:solidFill>
              <a:schemeClr val="tx2"/>
            </a:solidFill>
          </a:ln>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Machine-learning algorithms take in a bunch of data and find the </a:t>
            </a:r>
            <a:r>
              <a:rPr lang="en-US" sz="3200" b="1" dirty="0" smtClean="0">
                <a:gradFill>
                  <a:gsLst>
                    <a:gs pos="2917">
                      <a:schemeClr val="tx1"/>
                    </a:gs>
                    <a:gs pos="30000">
                      <a:schemeClr val="tx1"/>
                    </a:gs>
                  </a:gsLst>
                  <a:lin ang="5400000" scaled="0"/>
                </a:gradFill>
              </a:rPr>
              <a:t>model</a:t>
            </a:r>
            <a:r>
              <a:rPr lang="en-US" sz="3200" dirty="0" smtClean="0">
                <a:gradFill>
                  <a:gsLst>
                    <a:gs pos="2917">
                      <a:schemeClr val="tx1"/>
                    </a:gs>
                    <a:gs pos="30000">
                      <a:schemeClr val="tx1"/>
                    </a:gs>
                  </a:gsLst>
                  <a:lin ang="5400000" scaled="0"/>
                </a:gradFill>
              </a:rPr>
              <a:t> that matches the data</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smtClean="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smtClean="0">
              <a:gradFill>
                <a:gsLst>
                  <a:gs pos="2917">
                    <a:schemeClr val="tx1"/>
                  </a:gs>
                  <a:gs pos="30000">
                    <a:schemeClr val="tx1"/>
                  </a:gs>
                </a:gsLst>
                <a:lin ang="5400000" scaled="0"/>
              </a:gradFill>
            </a:endParaRPr>
          </a:p>
          <a:p>
            <a:pPr>
              <a:lnSpc>
                <a:spcPct val="90000"/>
              </a:lnSpc>
              <a:spcAft>
                <a:spcPts val="600"/>
              </a:spcAft>
            </a:pPr>
            <a:r>
              <a:rPr lang="en-US" sz="3200" dirty="0" smtClean="0">
                <a:gradFill>
                  <a:gsLst>
                    <a:gs pos="2917">
                      <a:schemeClr val="tx1"/>
                    </a:gs>
                    <a:gs pos="30000">
                      <a:schemeClr val="tx1"/>
                    </a:gs>
                  </a:gsLst>
                  <a:lin ang="5400000" scaled="0"/>
                </a:gradFill>
              </a:rPr>
              <a:t> </a:t>
            </a:r>
            <a:endParaRPr lang="en-US" sz="3200" b="1" dirty="0" smtClean="0">
              <a:gradFill>
                <a:gsLst>
                  <a:gs pos="2917">
                    <a:schemeClr val="tx1"/>
                  </a:gs>
                  <a:gs pos="30000">
                    <a:schemeClr val="tx1"/>
                  </a:gs>
                </a:gsLst>
                <a:lin ang="5400000" scaled="0"/>
              </a:gradFill>
            </a:endParaRPr>
          </a:p>
        </p:txBody>
      </p:sp>
      <p:grpSp>
        <p:nvGrpSpPr>
          <p:cNvPr id="41" name="Group 40"/>
          <p:cNvGrpSpPr/>
          <p:nvPr/>
        </p:nvGrpSpPr>
        <p:grpSpPr>
          <a:xfrm>
            <a:off x="537191" y="4315428"/>
            <a:ext cx="5059718" cy="1778949"/>
            <a:chOff x="495300" y="4426189"/>
            <a:chExt cx="5059718" cy="1778949"/>
          </a:xfrm>
        </p:grpSpPr>
        <p:sp>
          <p:nvSpPr>
            <p:cNvPr id="9" name="TextBox 8"/>
            <p:cNvSpPr txBox="1"/>
            <p:nvPr/>
          </p:nvSpPr>
          <p:spPr>
            <a:xfrm>
              <a:off x="495300" y="4426189"/>
              <a:ext cx="5059718" cy="1778949"/>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5 </a:t>
              </a:r>
              <a:r>
                <a:rPr lang="en-US" sz="3200" dirty="0"/>
                <a:t>→</a:t>
              </a:r>
              <a:r>
                <a:rPr lang="en-US" sz="3200" dirty="0">
                  <a:gradFill>
                    <a:gsLst>
                      <a:gs pos="2917">
                        <a:schemeClr val="tx1"/>
                      </a:gs>
                      <a:gs pos="30000">
                        <a:schemeClr val="tx1"/>
                      </a:gs>
                    </a:gsLst>
                    <a:lin ang="5400000" scaled="0"/>
                  </a:gradFill>
                </a:rPr>
                <a:t>                         </a:t>
              </a:r>
              <a:r>
                <a:rPr lang="en-US" sz="3200" dirty="0"/>
                <a:t>→</a:t>
              </a:r>
              <a:r>
                <a:rPr lang="en-US" sz="3200" dirty="0">
                  <a:gradFill>
                    <a:gsLst>
                      <a:gs pos="2917">
                        <a:schemeClr val="tx1"/>
                      </a:gs>
                      <a:gs pos="30000">
                        <a:schemeClr val="tx1"/>
                      </a:gs>
                    </a:gsLst>
                    <a:lin ang="5400000" scaled="0"/>
                  </a:gradFill>
                </a:rPr>
                <a:t> 25</a:t>
              </a:r>
            </a:p>
            <a:p>
              <a:pPr>
                <a:lnSpc>
                  <a:spcPct val="90000"/>
                </a:lnSpc>
                <a:spcAft>
                  <a:spcPts val="600"/>
                </a:spcAft>
              </a:pPr>
              <a:r>
                <a:rPr lang="en-US" sz="3200" dirty="0">
                  <a:gradFill>
                    <a:gsLst>
                      <a:gs pos="2917">
                        <a:schemeClr val="tx1"/>
                      </a:gs>
                      <a:gs pos="30000">
                        <a:schemeClr val="tx1"/>
                      </a:gs>
                    </a:gsLst>
                    <a:lin ang="5400000" scaled="0"/>
                  </a:gradFill>
                </a:rPr>
                <a:t> </a:t>
              </a:r>
              <a:endParaRPr lang="en-US" sz="3200" b="1" dirty="0">
                <a:gradFill>
                  <a:gsLst>
                    <a:gs pos="2917">
                      <a:schemeClr val="tx1"/>
                    </a:gs>
                    <a:gs pos="30000">
                      <a:schemeClr val="tx1"/>
                    </a:gs>
                  </a:gsLst>
                  <a:lin ang="5400000" scaled="0"/>
                </a:gradFill>
              </a:endParaRPr>
            </a:p>
            <a:p>
              <a:pPr>
                <a:lnSpc>
                  <a:spcPct val="90000"/>
                </a:lnSpc>
                <a:spcAft>
                  <a:spcPts val="600"/>
                </a:spcAft>
              </a:pPr>
              <a:r>
                <a:rPr lang="en-US" sz="3200" dirty="0" smtClean="0">
                  <a:gradFill>
                    <a:gsLst>
                      <a:gs pos="2917">
                        <a:schemeClr val="tx1"/>
                      </a:gs>
                      <a:gs pos="30000">
                        <a:schemeClr val="tx1"/>
                      </a:gs>
                    </a:gsLst>
                    <a:lin ang="5400000" scaled="0"/>
                  </a:gradFill>
                </a:rPr>
                <a:t>9 </a:t>
              </a:r>
              <a:r>
                <a:rPr lang="en-US" sz="3200" dirty="0"/>
                <a:t>→                         →</a:t>
              </a:r>
              <a:r>
                <a:rPr lang="en-US" sz="3200" dirty="0">
                  <a:gradFill>
                    <a:gsLst>
                      <a:gs pos="2917">
                        <a:schemeClr val="tx1"/>
                      </a:gs>
                      <a:gs pos="30000">
                        <a:schemeClr val="tx1"/>
                      </a:gs>
                    </a:gsLst>
                    <a:lin ang="5400000" scaled="0"/>
                  </a:gradFill>
                </a:rPr>
                <a:t> </a:t>
              </a:r>
              <a:r>
                <a:rPr lang="en-US" sz="3200" dirty="0" smtClean="0">
                  <a:gradFill>
                    <a:gsLst>
                      <a:gs pos="2917">
                        <a:schemeClr val="tx1"/>
                      </a:gs>
                      <a:gs pos="30000">
                        <a:schemeClr val="tx1"/>
                      </a:gs>
                    </a:gsLst>
                    <a:lin ang="5400000" scaled="0"/>
                  </a:gradFill>
                </a:rPr>
                <a:t>81</a:t>
              </a:r>
            </a:p>
          </p:txBody>
        </p:sp>
        <p:sp>
          <p:nvSpPr>
            <p:cNvPr id="6" name="Rectangle 5"/>
            <p:cNvSpPr/>
            <p:nvPr/>
          </p:nvSpPr>
          <p:spPr bwMode="auto">
            <a:xfrm>
              <a:off x="1421990" y="4467584"/>
              <a:ext cx="2845210"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square algorithm</a:t>
              </a:r>
            </a:p>
          </p:txBody>
        </p:sp>
        <p:sp>
          <p:nvSpPr>
            <p:cNvPr id="7" name="Rectangle 6"/>
            <p:cNvSpPr/>
            <p:nvPr/>
          </p:nvSpPr>
          <p:spPr bwMode="auto">
            <a:xfrm>
              <a:off x="1426906" y="5486400"/>
              <a:ext cx="2840294" cy="6858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square algorithm</a:t>
              </a:r>
            </a:p>
          </p:txBody>
        </p:sp>
      </p:grpSp>
      <p:grpSp>
        <p:nvGrpSpPr>
          <p:cNvPr id="12" name="Group 11"/>
          <p:cNvGrpSpPr/>
          <p:nvPr/>
        </p:nvGrpSpPr>
        <p:grpSpPr>
          <a:xfrm>
            <a:off x="6222590" y="4167696"/>
            <a:ext cx="3302410" cy="2316544"/>
            <a:chOff x="6222590" y="4167696"/>
            <a:chExt cx="3302410" cy="2316544"/>
          </a:xfrm>
        </p:grpSpPr>
        <p:sp>
          <p:nvSpPr>
            <p:cNvPr id="8" name="Rectangle 7"/>
            <p:cNvSpPr/>
            <p:nvPr/>
          </p:nvSpPr>
          <p:spPr bwMode="auto">
            <a:xfrm>
              <a:off x="7810500" y="4686300"/>
              <a:ext cx="1714500" cy="1257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ML algorithm</a:t>
              </a:r>
            </a:p>
          </p:txBody>
        </p:sp>
        <p:sp>
          <p:nvSpPr>
            <p:cNvPr id="10" name="TextBox 9"/>
            <p:cNvSpPr txBox="1"/>
            <p:nvPr/>
          </p:nvSpPr>
          <p:spPr>
            <a:xfrm>
              <a:off x="6307393" y="4167696"/>
              <a:ext cx="1245010" cy="1037207"/>
            </a:xfrm>
            <a:prstGeom prst="rect">
              <a:avLst/>
            </a:prstGeom>
            <a:solidFill>
              <a:schemeClr val="bg1"/>
            </a:solidFill>
            <a:ln w="19050">
              <a:solidFill>
                <a:schemeClr val="dk1"/>
              </a:solidFill>
              <a:prstDash val="sysDot"/>
              <a:round/>
            </a:ln>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x = 5,</a:t>
              </a:r>
            </a:p>
            <a:p>
              <a:pPr>
                <a:lnSpc>
                  <a:spcPct val="90000"/>
                </a:lnSpc>
                <a:spcAft>
                  <a:spcPts val="600"/>
                </a:spcAft>
              </a:pPr>
              <a:r>
                <a:rPr lang="en-US" sz="2400" dirty="0" smtClean="0">
                  <a:gradFill>
                    <a:gsLst>
                      <a:gs pos="2917">
                        <a:schemeClr val="tx1"/>
                      </a:gs>
                      <a:gs pos="30000">
                        <a:schemeClr val="tx1"/>
                      </a:gs>
                    </a:gsLst>
                    <a:lin ang="5400000" scaled="0"/>
                  </a:gradFill>
                </a:rPr>
                <a:t>y = 25</a:t>
              </a:r>
            </a:p>
          </p:txBody>
        </p:sp>
        <p:sp>
          <p:nvSpPr>
            <p:cNvPr id="11" name="TextBox 10"/>
            <p:cNvSpPr txBox="1"/>
            <p:nvPr/>
          </p:nvSpPr>
          <p:spPr>
            <a:xfrm>
              <a:off x="6222590" y="5447033"/>
              <a:ext cx="1245010" cy="1037207"/>
            </a:xfrm>
            <a:prstGeom prst="rect">
              <a:avLst/>
            </a:prstGeom>
            <a:solidFill>
              <a:schemeClr val="bg1"/>
            </a:solidFill>
            <a:ln w="19050">
              <a:solidFill>
                <a:schemeClr val="dk1"/>
              </a:solidFill>
              <a:prstDash val="sysDot"/>
            </a:ln>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x = 9,</a:t>
              </a:r>
            </a:p>
            <a:p>
              <a:pPr>
                <a:lnSpc>
                  <a:spcPct val="90000"/>
                </a:lnSpc>
                <a:spcAft>
                  <a:spcPts val="600"/>
                </a:spcAft>
              </a:pPr>
              <a:r>
                <a:rPr lang="en-US" sz="2400" dirty="0" smtClean="0">
                  <a:gradFill>
                    <a:gsLst>
                      <a:gs pos="2917">
                        <a:schemeClr val="tx1"/>
                      </a:gs>
                      <a:gs pos="30000">
                        <a:schemeClr val="tx1"/>
                      </a:gs>
                    </a:gsLst>
                    <a:lin ang="5400000" scaled="0"/>
                  </a:gradFill>
                </a:rPr>
                <a:t>y = 81</a:t>
              </a:r>
            </a:p>
          </p:txBody>
        </p:sp>
        <p:cxnSp>
          <p:nvCxnSpPr>
            <p:cNvPr id="13" name="Straight Arrow Connector 12"/>
            <p:cNvCxnSpPr>
              <a:stCxn id="11" idx="3"/>
            </p:cNvCxnSpPr>
            <p:nvPr/>
          </p:nvCxnSpPr>
          <p:spPr>
            <a:xfrm flipV="1">
              <a:off x="7467600" y="5640293"/>
              <a:ext cx="342900" cy="32534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3"/>
            </p:cNvCxnSpPr>
            <p:nvPr/>
          </p:nvCxnSpPr>
          <p:spPr>
            <a:xfrm>
              <a:off x="7552403" y="4686300"/>
              <a:ext cx="258097" cy="259302"/>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9525000" y="4356823"/>
            <a:ext cx="2132726" cy="1525172"/>
            <a:chOff x="9525000" y="4356823"/>
            <a:chExt cx="2132726" cy="1525172"/>
          </a:xfrm>
        </p:grpSpPr>
        <p:cxnSp>
          <p:nvCxnSpPr>
            <p:cNvPr id="33" name="Straight Arrow Connector 32"/>
            <p:cNvCxnSpPr/>
            <p:nvPr/>
          </p:nvCxnSpPr>
          <p:spPr>
            <a:xfrm>
              <a:off x="9525000" y="5314950"/>
              <a:ext cx="330302" cy="0"/>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
          <p:nvSpPr>
            <p:cNvPr id="42" name="Cloud 41"/>
            <p:cNvSpPr/>
            <p:nvPr/>
          </p:nvSpPr>
          <p:spPr bwMode="auto">
            <a:xfrm>
              <a:off x="9918031" y="4869283"/>
              <a:ext cx="1739695" cy="1012712"/>
            </a:xfrm>
            <a:prstGeom prst="cloud">
              <a:avLst/>
            </a:prstGeom>
            <a:solidFill>
              <a:schemeClr val="bg1"/>
            </a:solidFill>
            <a:ln w="19050">
              <a:solidFill>
                <a:schemeClr val="tx2"/>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2400" dirty="0">
                  <a:gradFill>
                    <a:gsLst>
                      <a:gs pos="2917">
                        <a:schemeClr val="tx1"/>
                      </a:gs>
                      <a:gs pos="30000">
                        <a:schemeClr val="tx1"/>
                      </a:gs>
                    </a:gsLst>
                    <a:lin ang="5400000" scaled="0"/>
                  </a:gradFill>
                </a:rPr>
                <a:t>y = x</a:t>
              </a:r>
              <a:r>
                <a:rPr lang="en-US" sz="2400" baseline="30000" dirty="0">
                  <a:gradFill>
                    <a:gsLst>
                      <a:gs pos="2917">
                        <a:schemeClr val="tx1"/>
                      </a:gs>
                      <a:gs pos="30000">
                        <a:schemeClr val="tx1"/>
                      </a:gs>
                    </a:gsLst>
                    <a:lin ang="5400000" scaled="0"/>
                  </a:gradFill>
                </a:rPr>
                <a:t>2</a:t>
              </a:r>
            </a:p>
          </p:txBody>
        </p:sp>
        <p:sp>
          <p:nvSpPr>
            <p:cNvPr id="47" name="TextBox 46"/>
            <p:cNvSpPr txBox="1"/>
            <p:nvPr/>
          </p:nvSpPr>
          <p:spPr>
            <a:xfrm>
              <a:off x="10159180" y="4356823"/>
              <a:ext cx="125739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Model</a:t>
              </a:r>
            </a:p>
          </p:txBody>
        </p:sp>
      </p:grpSp>
    </p:spTree>
    <p:extLst>
      <p:ext uri="{BB962C8B-B14F-4D97-AF65-F5344CB8AC3E}">
        <p14:creationId xmlns:p14="http://schemas.microsoft.com/office/powerpoint/2010/main" val="318582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machine learning models built?</a:t>
            </a:r>
            <a:endParaRPr lang="en-US" dirty="0"/>
          </a:p>
        </p:txBody>
      </p:sp>
      <p:sp>
        <p:nvSpPr>
          <p:cNvPr id="4" name="Rounded Rectangle 3"/>
          <p:cNvSpPr/>
          <p:nvPr/>
        </p:nvSpPr>
        <p:spPr bwMode="auto">
          <a:xfrm>
            <a:off x="1181100" y="1162819"/>
            <a:ext cx="9829800" cy="1714500"/>
          </a:xfrm>
          <a:prstGeom prst="round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smtClean="0"/>
              <a:t>1: Data </a:t>
            </a:r>
            <a:r>
              <a:rPr lang="en-US" sz="3200" b="1" u="sng" dirty="0"/>
              <a:t>Collection and </a:t>
            </a:r>
            <a:r>
              <a:rPr lang="en-US" sz="3200" b="1" u="sng" dirty="0" smtClean="0"/>
              <a:t>Preparation</a:t>
            </a:r>
          </a:p>
          <a:p>
            <a:pPr algn="ctr"/>
            <a:r>
              <a:rPr lang="en-US" sz="2800" dirty="0" smtClean="0"/>
              <a:t>Developers </a:t>
            </a:r>
            <a:r>
              <a:rPr lang="en-US" sz="2800" dirty="0"/>
              <a:t>prepare the </a:t>
            </a:r>
            <a:r>
              <a:rPr lang="en-US" sz="2800" b="1" dirty="0"/>
              <a:t>dataset</a:t>
            </a:r>
            <a:r>
              <a:rPr lang="en-US" sz="2800" dirty="0"/>
              <a:t> with example data. These data points should have </a:t>
            </a:r>
            <a:r>
              <a:rPr lang="en-US" sz="2800" b="1" dirty="0"/>
              <a:t>features</a:t>
            </a:r>
            <a:r>
              <a:rPr lang="en-US" sz="2800" dirty="0"/>
              <a:t> relevant to the problem.</a:t>
            </a:r>
          </a:p>
        </p:txBody>
      </p:sp>
      <p:sp>
        <p:nvSpPr>
          <p:cNvPr id="5" name="Rounded Rectangle 4"/>
          <p:cNvSpPr/>
          <p:nvPr/>
        </p:nvSpPr>
        <p:spPr bwMode="auto">
          <a:xfrm>
            <a:off x="209550" y="3116903"/>
            <a:ext cx="11772900" cy="1714500"/>
          </a:xfrm>
          <a:prstGeom prst="roundRect">
            <a:avLst/>
          </a:prstGeom>
          <a:solidFill>
            <a:schemeClr val="accent2">
              <a:lumMod val="50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smtClean="0"/>
              <a:t>2: Training</a:t>
            </a:r>
          </a:p>
          <a:p>
            <a:pPr algn="ctr"/>
            <a:r>
              <a:rPr lang="en-US" sz="2800" dirty="0"/>
              <a:t>The algorithm </a:t>
            </a:r>
            <a:r>
              <a:rPr lang="en-US" sz="2800" i="1" dirty="0"/>
              <a:t>learns</a:t>
            </a:r>
            <a:r>
              <a:rPr lang="en-US" sz="2800" dirty="0"/>
              <a:t> from the examples in the dataset to build a model. A </a:t>
            </a:r>
            <a:r>
              <a:rPr lang="en-US" sz="2800" b="1" dirty="0"/>
              <a:t>model</a:t>
            </a:r>
            <a:r>
              <a:rPr lang="en-US" sz="2800" dirty="0"/>
              <a:t> is </a:t>
            </a:r>
            <a:r>
              <a:rPr lang="en-US" sz="2800" dirty="0" smtClean="0"/>
              <a:t>a </a:t>
            </a:r>
            <a:r>
              <a:rPr lang="en-US" sz="2800" dirty="0"/>
              <a:t>representation of the pattern the algorithm has learned.</a:t>
            </a:r>
          </a:p>
        </p:txBody>
      </p:sp>
      <p:sp>
        <p:nvSpPr>
          <p:cNvPr id="6" name="Rounded Rectangle 5"/>
          <p:cNvSpPr/>
          <p:nvPr/>
        </p:nvSpPr>
        <p:spPr bwMode="auto">
          <a:xfrm>
            <a:off x="423863" y="5070988"/>
            <a:ext cx="11344275" cy="1257300"/>
          </a:xfrm>
          <a:prstGeom prst="roundRect">
            <a:avLst/>
          </a:prstGeom>
          <a:solidFill>
            <a:srgbClr val="7030A0"/>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3200" b="1" u="sng" dirty="0" smtClean="0"/>
              <a:t>3: Evaluation and Tuning</a:t>
            </a:r>
          </a:p>
          <a:p>
            <a:pPr algn="ctr"/>
            <a:r>
              <a:rPr lang="en-US" sz="2800" dirty="0"/>
              <a:t>Developers test the model and re-train with more data if necessary.</a:t>
            </a:r>
          </a:p>
        </p:txBody>
      </p:sp>
      <p:cxnSp>
        <p:nvCxnSpPr>
          <p:cNvPr id="7" name="Straight Arrow Connector 6"/>
          <p:cNvCxnSpPr>
            <a:stCxn id="4" idx="2"/>
            <a:endCxn id="5" idx="0"/>
          </p:cNvCxnSpPr>
          <p:nvPr/>
        </p:nvCxnSpPr>
        <p:spPr>
          <a:xfrm>
            <a:off x="6096000" y="2877319"/>
            <a:ext cx="0" cy="239584"/>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5" idx="2"/>
          </p:cNvCxnSpPr>
          <p:nvPr/>
        </p:nvCxnSpPr>
        <p:spPr>
          <a:xfrm>
            <a:off x="6096000" y="4831403"/>
            <a:ext cx="0" cy="239585"/>
          </a:xfrm>
          <a:prstGeom prst="straightConnector1">
            <a:avLst/>
          </a:prstGeom>
          <a:ln w="41275">
            <a:miter lim="800000"/>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029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datasets be varied?</a:t>
            </a:r>
            <a:endParaRPr lang="en-US" dirty="0"/>
          </a:p>
        </p:txBody>
      </p:sp>
      <p:sp>
        <p:nvSpPr>
          <p:cNvPr id="3" name="Content Placeholder 2"/>
          <p:cNvSpPr>
            <a:spLocks noGrp="1"/>
          </p:cNvSpPr>
          <p:nvPr>
            <p:ph idx="1"/>
          </p:nvPr>
        </p:nvSpPr>
        <p:spPr>
          <a:xfrm>
            <a:off x="381000" y="1143000"/>
            <a:ext cx="11430000" cy="568234"/>
          </a:xfrm>
        </p:spPr>
        <p:txBody>
          <a:bodyPr>
            <a:normAutofit/>
          </a:bodyPr>
          <a:lstStyle/>
          <a:p>
            <a:r>
              <a:rPr lang="en-US" dirty="0" smtClean="0"/>
              <a:t>Datasets should be as </a:t>
            </a:r>
            <a:r>
              <a:rPr lang="en-US" i="1" dirty="0" smtClean="0"/>
              <a:t>varied</a:t>
            </a:r>
            <a:r>
              <a:rPr lang="en-US" dirty="0" smtClean="0"/>
              <a:t> as possible: different types, angles, </a:t>
            </a:r>
            <a:r>
              <a:rPr lang="en-US" dirty="0" err="1" smtClean="0"/>
              <a:t>etc</a:t>
            </a:r>
            <a:endParaRPr lang="en-US" dirty="0" smtClean="0"/>
          </a:p>
        </p:txBody>
      </p:sp>
      <p:grpSp>
        <p:nvGrpSpPr>
          <p:cNvPr id="5" name="Group 4"/>
          <p:cNvGrpSpPr/>
          <p:nvPr/>
        </p:nvGrpSpPr>
        <p:grpSpPr>
          <a:xfrm>
            <a:off x="723900" y="1714500"/>
            <a:ext cx="2170067" cy="3371064"/>
            <a:chOff x="723900" y="1714500"/>
            <a:chExt cx="2170067" cy="3371064"/>
          </a:xfrm>
        </p:grpSpPr>
        <p:pic>
          <p:nvPicPr>
            <p:cNvPr id="1026" name="Picture 2" descr="Dog Names: Cute Names For Your Male Or Female Puppy | Labrad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714500"/>
              <a:ext cx="2170067" cy="2893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Dog</a:t>
              </a:r>
            </a:p>
          </p:txBody>
        </p:sp>
      </p:grpSp>
      <p:grpSp>
        <p:nvGrpSpPr>
          <p:cNvPr id="7" name="Group 6"/>
          <p:cNvGrpSpPr/>
          <p:nvPr/>
        </p:nvGrpSpPr>
        <p:grpSpPr>
          <a:xfrm>
            <a:off x="2893967" y="1714500"/>
            <a:ext cx="4345033" cy="3287964"/>
            <a:chOff x="3144992" y="1714500"/>
            <a:chExt cx="4345033" cy="3287964"/>
          </a:xfrm>
        </p:grpSpPr>
        <p:pic>
          <p:nvPicPr>
            <p:cNvPr id="1028" name="Picture 4" descr="Labrador Retriever Photos: No Wonder It's the Most Popular Br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992" y="1714500"/>
              <a:ext cx="4345033" cy="2896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42245" y="4540799"/>
              <a:ext cx="750526" cy="461665"/>
            </a:xfrm>
            <a:prstGeom prst="rect">
              <a:avLst/>
            </a:prstGeom>
          </p:spPr>
          <p:txBody>
            <a:bodyPr wrap="none">
              <a:spAutoFit/>
            </a:bodyPr>
            <a:lstStyle/>
            <a:p>
              <a:r>
                <a:rPr lang="en-US" sz="2400" dirty="0">
                  <a:gradFill>
                    <a:gsLst>
                      <a:gs pos="2917">
                        <a:schemeClr val="tx1"/>
                      </a:gs>
                      <a:gs pos="30000">
                        <a:schemeClr val="tx1"/>
                      </a:gs>
                    </a:gsLst>
                    <a:lin ang="5400000" scaled="0"/>
                  </a:gradFill>
                </a:rPr>
                <a:t>Dog</a:t>
              </a:r>
              <a:endParaRPr lang="en-US" dirty="0"/>
            </a:p>
          </p:txBody>
        </p:sp>
      </p:grpSp>
      <p:grpSp>
        <p:nvGrpSpPr>
          <p:cNvPr id="9" name="Group 8"/>
          <p:cNvGrpSpPr/>
          <p:nvPr/>
        </p:nvGrpSpPr>
        <p:grpSpPr>
          <a:xfrm>
            <a:off x="7238999" y="1714500"/>
            <a:ext cx="2002582" cy="3371064"/>
            <a:chOff x="7238999" y="1714500"/>
            <a:chExt cx="2002582" cy="3371064"/>
          </a:xfrm>
        </p:grpSpPr>
        <p:pic>
          <p:nvPicPr>
            <p:cNvPr id="1032" name="Picture 8" descr="sweet sweet puppy face! | Cute animals, Puppies, Puppy dog ey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1714500"/>
              <a:ext cx="2002582" cy="28934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2694" y="4457700"/>
              <a:ext cx="9351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Dog</a:t>
              </a:r>
            </a:p>
          </p:txBody>
        </p:sp>
      </p:grpSp>
      <p:pic>
        <p:nvPicPr>
          <p:cNvPr id="1034" name="Picture 10" descr="Hong Kong dog causes panic – but here's why you needn't worry ..."/>
          <p:cNvPicPr>
            <a:picLocks noChangeAspect="1" noChangeArrowheads="1"/>
          </p:cNvPicPr>
          <p:nvPr/>
        </p:nvPicPr>
        <p:blipFill rotWithShape="1">
          <a:blip r:embed="rId6">
            <a:extLst>
              <a:ext uri="{28A0092B-C50C-407E-A947-70E740481C1C}">
                <a14:useLocalDpi xmlns:a14="http://schemas.microsoft.com/office/drawing/2010/main" val="0"/>
              </a:ext>
            </a:extLst>
          </a:blip>
          <a:srcRect l="12688" r="33201"/>
          <a:stretch/>
        </p:blipFill>
        <p:spPr bwMode="auto">
          <a:xfrm>
            <a:off x="9241580" y="1714500"/>
            <a:ext cx="2346952" cy="2893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75275" y="4457700"/>
            <a:ext cx="15651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solidFill>
                  <a:srgbClr val="FF0000"/>
                </a:solidFill>
              </a:rPr>
              <a:t>Not Dog</a:t>
            </a:r>
          </a:p>
        </p:txBody>
      </p:sp>
      <p:sp>
        <p:nvSpPr>
          <p:cNvPr id="11" name="TextBox 10"/>
          <p:cNvSpPr txBox="1"/>
          <p:nvPr/>
        </p:nvSpPr>
        <p:spPr>
          <a:xfrm>
            <a:off x="381000" y="5257800"/>
            <a:ext cx="11430000" cy="1157240"/>
          </a:xfrm>
          <a:prstGeom prst="rect">
            <a:avLst/>
          </a:prstGeom>
          <a:noFill/>
        </p:spPr>
        <p:txBody>
          <a:bodyPr wrap="square" lIns="182880" tIns="146304" rIns="182880" bIns="146304" rtlCol="0">
            <a:spAutoFit/>
          </a:bodyPr>
          <a:lstStyle/>
          <a:p>
            <a:pPr marL="342900" lvl="0" indent="-285750">
              <a:spcAft>
                <a:spcPts val="1200"/>
              </a:spcAft>
              <a:buClr>
                <a:srgbClr val="98989A"/>
              </a:buClr>
              <a:buFont typeface="Wingdings" panose="05000000000000000000" pitchFamily="2" charset="2"/>
              <a:buChar char="§"/>
            </a:pPr>
            <a:r>
              <a:rPr lang="en-US" sz="2800" b="1" dirty="0">
                <a:solidFill>
                  <a:srgbClr val="56565A"/>
                </a:solidFill>
              </a:rPr>
              <a:t>Machine learning algorithms are only as good as the data they are given </a:t>
            </a:r>
            <a:r>
              <a:rPr lang="en-US" sz="2800" dirty="0">
                <a:solidFill>
                  <a:srgbClr val="56565A"/>
                </a:solidFill>
              </a:rPr>
              <a:t>– they take on the biases of the data </a:t>
            </a:r>
            <a:r>
              <a:rPr lang="en-US" sz="2800" dirty="0" smtClean="0">
                <a:solidFill>
                  <a:srgbClr val="56565A"/>
                </a:solidFill>
              </a:rPr>
              <a:t>collectors</a:t>
            </a:r>
            <a:endParaRPr lang="en-US" sz="2800" dirty="0">
              <a:solidFill>
                <a:srgbClr val="56565A"/>
              </a:solidFill>
            </a:endParaRPr>
          </a:p>
        </p:txBody>
      </p:sp>
    </p:spTree>
    <p:extLst>
      <p:ext uri="{BB962C8B-B14F-4D97-AF65-F5344CB8AC3E}">
        <p14:creationId xmlns:p14="http://schemas.microsoft.com/office/powerpoint/2010/main" val="38542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90"/>
                                          </p:val>
                                        </p:tav>
                                        <p:tav tm="100000">
                                          <p:val>
                                            <p:fltVal val="0"/>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4072"/>
            <a:ext cx="10972800" cy="2289858"/>
          </a:xfrm>
        </p:spPr>
        <p:txBody>
          <a:bodyPr/>
          <a:lstStyle/>
          <a:p>
            <a:r>
              <a:rPr lang="en-US" sz="5400" cap="none" dirty="0" smtClean="0"/>
              <a:t>Where have you seen robots (or other artificial intelligence) in books, movies, and television?</a:t>
            </a:r>
            <a:endParaRPr lang="en-US" sz="5400" cap="none" dirty="0"/>
          </a:p>
        </p:txBody>
      </p:sp>
    </p:spTree>
    <p:extLst>
      <p:ext uri="{BB962C8B-B14F-4D97-AF65-F5344CB8AC3E}">
        <p14:creationId xmlns:p14="http://schemas.microsoft.com/office/powerpoint/2010/main" val="35841393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a:t>
            </a:r>
            <a:endParaRPr lang="en-US" dirty="0"/>
          </a:p>
        </p:txBody>
      </p:sp>
      <p:sp>
        <p:nvSpPr>
          <p:cNvPr id="3" name="Content Placeholder 2"/>
          <p:cNvSpPr>
            <a:spLocks noGrp="1"/>
          </p:cNvSpPr>
          <p:nvPr>
            <p:ph idx="1"/>
          </p:nvPr>
        </p:nvSpPr>
        <p:spPr/>
        <p:txBody>
          <a:bodyPr/>
          <a:lstStyle/>
          <a:p>
            <a:r>
              <a:rPr lang="en-US" u="sng" dirty="0" smtClean="0">
                <a:solidFill>
                  <a:schemeClr val="accent1">
                    <a:lumMod val="50000"/>
                  </a:schemeClr>
                </a:solidFill>
              </a:rPr>
              <a:t>Supervised Learning</a:t>
            </a:r>
            <a:r>
              <a:rPr lang="en-US" dirty="0" smtClean="0"/>
              <a:t>: </a:t>
            </a:r>
            <a:r>
              <a:rPr lang="en-US" b="1" dirty="0"/>
              <a:t>L</a:t>
            </a:r>
            <a:r>
              <a:rPr lang="en-US" b="1" dirty="0" smtClean="0"/>
              <a:t>abeled</a:t>
            </a:r>
            <a:r>
              <a:rPr lang="en-US" b="1" dirty="0"/>
              <a:t> </a:t>
            </a:r>
            <a:r>
              <a:rPr lang="en-US" dirty="0"/>
              <a:t>data is provided of past </a:t>
            </a:r>
            <a:r>
              <a:rPr lang="en-US" b="1" dirty="0"/>
              <a:t>input and output pairs</a:t>
            </a:r>
            <a:r>
              <a:rPr lang="en-US" dirty="0"/>
              <a:t> during the learning process to teach the model how it should </a:t>
            </a:r>
            <a:r>
              <a:rPr lang="en-US" dirty="0" smtClean="0"/>
              <a:t>behave. </a:t>
            </a:r>
            <a:r>
              <a:rPr lang="en-US" b="1" dirty="0" smtClean="0"/>
              <a:t>Reliable, unbiased examples</a:t>
            </a:r>
            <a:r>
              <a:rPr lang="en-US" dirty="0" smtClean="0"/>
              <a:t> are extremely important.</a:t>
            </a:r>
          </a:p>
          <a:p>
            <a:r>
              <a:rPr lang="en-US" u="sng" dirty="0" smtClean="0">
                <a:solidFill>
                  <a:schemeClr val="accent1">
                    <a:lumMod val="50000"/>
                  </a:schemeClr>
                </a:solidFill>
              </a:rPr>
              <a:t>Unsupervised Learning</a:t>
            </a:r>
            <a:r>
              <a:rPr lang="en-US" dirty="0" smtClean="0"/>
              <a:t>: </a:t>
            </a:r>
            <a:r>
              <a:rPr lang="en-US" b="1" dirty="0"/>
              <a:t>O</a:t>
            </a:r>
            <a:r>
              <a:rPr lang="en-US" b="1" dirty="0" smtClean="0"/>
              <a:t>nly </a:t>
            </a:r>
            <a:r>
              <a:rPr lang="en-US" b="1" dirty="0"/>
              <a:t>input data </a:t>
            </a:r>
            <a:r>
              <a:rPr lang="en-US" dirty="0"/>
              <a:t>is provided in the examples. There are </a:t>
            </a:r>
            <a:r>
              <a:rPr lang="en-US" b="1" dirty="0"/>
              <a:t>no </a:t>
            </a:r>
            <a:r>
              <a:rPr lang="en-US" b="1" dirty="0" smtClean="0"/>
              <a:t>labeled </a:t>
            </a:r>
            <a:r>
              <a:rPr lang="en-US" b="1" dirty="0"/>
              <a:t>example </a:t>
            </a:r>
            <a:r>
              <a:rPr lang="en-US" b="1" dirty="0" smtClean="0"/>
              <a:t>outputs</a:t>
            </a:r>
            <a:r>
              <a:rPr lang="en-US" dirty="0" smtClean="0"/>
              <a:t>. This method is sometimes called </a:t>
            </a:r>
            <a:r>
              <a:rPr lang="en-US" b="1" dirty="0" smtClean="0"/>
              <a:t>knowledge discovery.</a:t>
            </a:r>
          </a:p>
          <a:p>
            <a:r>
              <a:rPr lang="en-US" u="sng" dirty="0" smtClean="0">
                <a:solidFill>
                  <a:schemeClr val="accent1">
                    <a:lumMod val="50000"/>
                  </a:schemeClr>
                </a:solidFill>
              </a:rPr>
              <a:t>Reinforcement Learning</a:t>
            </a:r>
            <a:r>
              <a:rPr lang="en-US" dirty="0" smtClean="0"/>
              <a:t>: </a:t>
            </a:r>
            <a:r>
              <a:rPr lang="en-US" dirty="0"/>
              <a:t>In this approach, </a:t>
            </a:r>
            <a:r>
              <a:rPr lang="en-US" b="1" dirty="0"/>
              <a:t>occasional positive and negative feedback</a:t>
            </a:r>
            <a:r>
              <a:rPr lang="en-US" dirty="0"/>
              <a:t> is used to </a:t>
            </a:r>
            <a:r>
              <a:rPr lang="en-US" b="1" dirty="0"/>
              <a:t>reinforce </a:t>
            </a:r>
            <a:r>
              <a:rPr lang="en-US" b="1" dirty="0" smtClean="0"/>
              <a:t>behaviors</a:t>
            </a:r>
            <a:r>
              <a:rPr lang="en-US" dirty="0" smtClean="0"/>
              <a:t>.</a:t>
            </a:r>
            <a:r>
              <a:rPr lang="en-US" dirty="0"/>
              <a:t> </a:t>
            </a:r>
            <a:r>
              <a:rPr lang="en-US" dirty="0" smtClean="0"/>
              <a:t>For example, a game-playing algorithm</a:t>
            </a:r>
            <a:r>
              <a:rPr lang="en-US" dirty="0"/>
              <a:t> aims to </a:t>
            </a:r>
            <a:r>
              <a:rPr lang="en-US" dirty="0" smtClean="0"/>
              <a:t>maximize </a:t>
            </a:r>
            <a:r>
              <a:rPr lang="en-US" dirty="0"/>
              <a:t>its rewards by playing the game over and over again.</a:t>
            </a:r>
          </a:p>
        </p:txBody>
      </p:sp>
    </p:spTree>
    <p:extLst>
      <p:ext uri="{BB962C8B-B14F-4D97-AF65-F5344CB8AC3E}">
        <p14:creationId xmlns:p14="http://schemas.microsoft.com/office/powerpoint/2010/main" val="371160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Supervised Example: e-mail Spam Filter</a:t>
            </a:r>
            <a:endParaRPr lang="en-US" dirty="0"/>
          </a:p>
        </p:txBody>
      </p:sp>
      <p:grpSp>
        <p:nvGrpSpPr>
          <p:cNvPr id="3" name="Group 2"/>
          <p:cNvGrpSpPr/>
          <p:nvPr/>
        </p:nvGrpSpPr>
        <p:grpSpPr>
          <a:xfrm>
            <a:off x="495300" y="1371600"/>
            <a:ext cx="2514600" cy="1943100"/>
            <a:chOff x="495300" y="1371600"/>
            <a:chExt cx="2514600" cy="1943100"/>
          </a:xfrm>
        </p:grpSpPr>
        <p:sp>
          <p:nvSpPr>
            <p:cNvPr id="18" name="Rectangle 17"/>
            <p:cNvSpPr/>
            <p:nvPr/>
          </p:nvSpPr>
          <p:spPr bwMode="auto">
            <a:xfrm>
              <a:off x="495300" y="1371600"/>
              <a:ext cx="25146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1</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scam.biz</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a:t>
              </a:r>
              <a:r>
                <a:rPr lang="en-US" sz="2400" dirty="0" err="1" smtClean="0">
                  <a:solidFill>
                    <a:schemeClr val="tx1"/>
                  </a:solidFill>
                  <a:ea typeface="Segoe UI" pitchFamily="34" charset="0"/>
                  <a:cs typeface="Segoe UI" pitchFamily="34" charset="0"/>
                </a:rPr>
                <a:t>Helo</a:t>
              </a:r>
              <a:r>
                <a:rPr lang="en-US" sz="2400" dirty="0" smtClean="0">
                  <a:solidFill>
                    <a:schemeClr val="tx1"/>
                  </a:solidFill>
                  <a:ea typeface="Segoe UI" pitchFamily="34" charset="0"/>
                  <a:cs typeface="Segoe UI" pitchFamily="34" charset="0"/>
                </a:rPr>
                <a:t>, …</a:t>
              </a:r>
            </a:p>
          </p:txBody>
        </p:sp>
        <p:pic>
          <p:nvPicPr>
            <p:cNvPr id="205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95400" y="2628900"/>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095984" y="1371600"/>
            <a:ext cx="2651748" cy="1943100"/>
            <a:chOff x="3095984" y="1371600"/>
            <a:chExt cx="2651748" cy="1943100"/>
          </a:xfrm>
        </p:grpSpPr>
        <p:sp>
          <p:nvSpPr>
            <p:cNvPr id="20" name="Rectangle 19"/>
            <p:cNvSpPr/>
            <p:nvPr/>
          </p:nvSpPr>
          <p:spPr bwMode="auto">
            <a:xfrm>
              <a:off x="3095984" y="1371600"/>
              <a:ext cx="2651748"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2</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gmail.com</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Hi Sam, …</a:t>
              </a:r>
            </a:p>
          </p:txBody>
        </p:sp>
        <p:grpSp>
          <p:nvGrpSpPr>
            <p:cNvPr id="21" name="Group 20"/>
            <p:cNvGrpSpPr/>
            <p:nvPr/>
          </p:nvGrpSpPr>
          <p:grpSpPr>
            <a:xfrm>
              <a:off x="4021808" y="2563204"/>
              <a:ext cx="800100" cy="685800"/>
              <a:chOff x="2438400" y="2057399"/>
              <a:chExt cx="1257300" cy="1064343"/>
            </a:xfrm>
          </p:grpSpPr>
          <p:grpSp>
            <p:nvGrpSpPr>
              <p:cNvPr id="22" name="Group 21"/>
              <p:cNvGrpSpPr/>
              <p:nvPr/>
            </p:nvGrpSpPr>
            <p:grpSpPr>
              <a:xfrm>
                <a:off x="2438400" y="2057399"/>
                <a:ext cx="1257300" cy="1064343"/>
                <a:chOff x="2438400" y="2057399"/>
                <a:chExt cx="1257300" cy="1064343"/>
              </a:xfrm>
            </p:grpSpPr>
            <p:pic>
              <p:nvPicPr>
                <p:cNvPr id="24"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23" name="Straight Connector 22"/>
              <p:cNvCxnSpPr>
                <a:stCxn id="25" idx="3"/>
                <a:endCxn id="25"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6" name="Group 5"/>
          <p:cNvGrpSpPr/>
          <p:nvPr/>
        </p:nvGrpSpPr>
        <p:grpSpPr>
          <a:xfrm>
            <a:off x="5836747" y="1371600"/>
            <a:ext cx="2524544" cy="1943100"/>
            <a:chOff x="5836747" y="1371600"/>
            <a:chExt cx="2524544" cy="1943100"/>
          </a:xfrm>
        </p:grpSpPr>
        <p:sp>
          <p:nvSpPr>
            <p:cNvPr id="26" name="Rectangle 25"/>
            <p:cNvSpPr/>
            <p:nvPr/>
          </p:nvSpPr>
          <p:spPr bwMode="auto">
            <a:xfrm>
              <a:off x="5836747" y="1371600"/>
              <a:ext cx="2524544"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3</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yahoo.biz</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Hi </a:t>
              </a:r>
              <a:r>
                <a:rPr lang="en-US" sz="2400" dirty="0" err="1" smtClean="0">
                  <a:solidFill>
                    <a:schemeClr val="tx1"/>
                  </a:solidFill>
                  <a:ea typeface="Segoe UI" pitchFamily="34" charset="0"/>
                  <a:cs typeface="Segoe UI" pitchFamily="34" charset="0"/>
                </a:rPr>
                <a:t>thre</a:t>
              </a:r>
              <a:r>
                <a:rPr lang="en-US" sz="2400" dirty="0" smtClean="0">
                  <a:solidFill>
                    <a:schemeClr val="tx1"/>
                  </a:solidFill>
                  <a:ea typeface="Segoe UI" pitchFamily="34" charset="0"/>
                  <a:cs typeface="Segoe UI" pitchFamily="34" charset="0"/>
                </a:rPr>
                <a:t>, …</a:t>
              </a:r>
            </a:p>
          </p:txBody>
        </p:sp>
        <p:pic>
          <p:nvPicPr>
            <p:cNvPr id="27"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56119" y="2606470"/>
              <a:ext cx="685800" cy="6858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bwMode="auto">
          <a:xfrm>
            <a:off x="495300" y="3771900"/>
            <a:ext cx="4108655" cy="2400300"/>
          </a:xfrm>
          <a:prstGeom prst="rect">
            <a:avLst/>
          </a:prstGeom>
          <a:solidFill>
            <a:schemeClr val="tx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smtClean="0">
                <a:gradFill>
                  <a:gsLst>
                    <a:gs pos="0">
                      <a:srgbClr val="FFFFFF"/>
                    </a:gs>
                    <a:gs pos="100000">
                      <a:srgbClr val="FFFFFF"/>
                    </a:gs>
                  </a:gsLst>
                  <a:lin ang="5400000" scaled="0"/>
                </a:gradFill>
                <a:ea typeface="Segoe UI" pitchFamily="34" charset="0"/>
                <a:cs typeface="Segoe UI" pitchFamily="34" charset="0"/>
              </a:rPr>
              <a:t>What are the rules for SPAM?</a:t>
            </a:r>
          </a:p>
          <a:p>
            <a:pPr algn="ctr" defTabSz="932472"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b="1" dirty="0" smtClean="0">
                <a:solidFill>
                  <a:schemeClr val="accent1">
                    <a:lumMod val="60000"/>
                    <a:lumOff val="40000"/>
                  </a:schemeClr>
                </a:solidFill>
                <a:ea typeface="Segoe UI" pitchFamily="34" charset="0"/>
                <a:cs typeface="Segoe UI" pitchFamily="34" charset="0"/>
              </a:rPr>
              <a:t>.biz</a:t>
            </a:r>
            <a:r>
              <a:rPr lang="en-US" sz="2800" dirty="0" smtClean="0">
                <a:solidFill>
                  <a:schemeClr val="accent1">
                    <a:lumMod val="60000"/>
                    <a:lumOff val="40000"/>
                  </a:schemeClr>
                </a:solidFill>
                <a:ea typeface="Segoe UI" pitchFamily="34" charset="0"/>
                <a:cs typeface="Segoe UI" pitchFamily="34" charset="0"/>
              </a:rPr>
              <a:t> </a:t>
            </a:r>
            <a:r>
              <a:rPr lang="en-US" sz="2800" dirty="0" smtClean="0">
                <a:gradFill>
                  <a:gsLst>
                    <a:gs pos="0">
                      <a:srgbClr val="FFFFFF"/>
                    </a:gs>
                    <a:gs pos="100000">
                      <a:srgbClr val="FFFFFF"/>
                    </a:gs>
                  </a:gsLst>
                  <a:lin ang="5400000" scaled="0"/>
                </a:gradFill>
                <a:ea typeface="Segoe UI" pitchFamily="34" charset="0"/>
                <a:cs typeface="Segoe UI" pitchFamily="34" charset="0"/>
              </a:rPr>
              <a:t>e-mail addresses and </a:t>
            </a:r>
            <a:r>
              <a:rPr lang="en-US" sz="2800" b="1" dirty="0" smtClean="0">
                <a:solidFill>
                  <a:schemeClr val="accent1">
                    <a:lumMod val="60000"/>
                    <a:lumOff val="40000"/>
                  </a:schemeClr>
                </a:solidFill>
                <a:ea typeface="Segoe UI" pitchFamily="34" charset="0"/>
                <a:cs typeface="Segoe UI" pitchFamily="34" charset="0"/>
              </a:rPr>
              <a:t>misspellings</a:t>
            </a:r>
            <a:endParaRPr lang="en-US" sz="2800" dirty="0" smtClean="0">
              <a:solidFill>
                <a:schemeClr val="accent1">
                  <a:lumMod val="60000"/>
                  <a:lumOff val="40000"/>
                </a:schemeClr>
              </a:solidFill>
              <a:ea typeface="Segoe UI" pitchFamily="34" charset="0"/>
              <a:cs typeface="Segoe UI" pitchFamily="34" charset="0"/>
            </a:endParaRPr>
          </a:p>
        </p:txBody>
      </p:sp>
      <p:sp>
        <p:nvSpPr>
          <p:cNvPr id="30" name="Rectangle 29"/>
          <p:cNvSpPr/>
          <p:nvPr/>
        </p:nvSpPr>
        <p:spPr bwMode="auto">
          <a:xfrm>
            <a:off x="4941883" y="3771900"/>
            <a:ext cx="3897317" cy="24003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49,242</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yahoo.com </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Good morning, ….</a:t>
            </a:r>
          </a:p>
        </p:txBody>
      </p:sp>
      <p:grpSp>
        <p:nvGrpSpPr>
          <p:cNvPr id="2048" name="Group 2047"/>
          <p:cNvGrpSpPr/>
          <p:nvPr/>
        </p:nvGrpSpPr>
        <p:grpSpPr>
          <a:xfrm>
            <a:off x="6328244" y="5029200"/>
            <a:ext cx="1124593" cy="794064"/>
            <a:chOff x="6228707" y="5138721"/>
            <a:chExt cx="1124593" cy="794064"/>
          </a:xfrm>
        </p:grpSpPr>
        <p:pic>
          <p:nvPicPr>
            <p:cNvPr id="31"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28707" y="5246985"/>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781800" y="5138721"/>
              <a:ext cx="571500"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smtClean="0">
                  <a:gradFill>
                    <a:gsLst>
                      <a:gs pos="2917">
                        <a:schemeClr val="tx1"/>
                      </a:gs>
                      <a:gs pos="30000">
                        <a:schemeClr val="tx1"/>
                      </a:gs>
                    </a:gsLst>
                    <a:lin ang="5400000" scaled="0"/>
                  </a:gradFill>
                </a:rPr>
                <a:t>?</a:t>
              </a:r>
            </a:p>
          </p:txBody>
        </p:sp>
      </p:grpSp>
      <p:grpSp>
        <p:nvGrpSpPr>
          <p:cNvPr id="2051" name="Group 2050"/>
          <p:cNvGrpSpPr/>
          <p:nvPr/>
        </p:nvGrpSpPr>
        <p:grpSpPr>
          <a:xfrm>
            <a:off x="9134168" y="3712266"/>
            <a:ext cx="2676831" cy="2688534"/>
            <a:chOff x="9134168" y="3712266"/>
            <a:chExt cx="2676831" cy="2688534"/>
          </a:xfrm>
        </p:grpSpPr>
        <p:pic>
          <p:nvPicPr>
            <p:cNvPr id="40" name="Picture 2" descr="R6Tracker - SPAM.DFA - Rainbow Six Siege Player St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784" y="4050227"/>
              <a:ext cx="2174473" cy="217447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9134168" y="3712266"/>
              <a:ext cx="2676831" cy="2688534"/>
              <a:chOff x="2468819" y="2087101"/>
              <a:chExt cx="1226881" cy="1034641"/>
            </a:xfrm>
          </p:grpSpPr>
          <p:sp>
            <p:nvSpPr>
              <p:cNvPr id="45" name="Oval 44"/>
              <p:cNvSpPr/>
              <p:nvPr/>
            </p:nvSpPr>
            <p:spPr bwMode="auto">
              <a:xfrm>
                <a:off x="2468819" y="2087101"/>
                <a:ext cx="1226881" cy="1034641"/>
              </a:xfrm>
              <a:prstGeom prst="ellipse">
                <a:avLst/>
              </a:prstGeom>
              <a:noFill/>
              <a:ln w="254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a:stCxn id="45" idx="3"/>
                <a:endCxn id="45" idx="7"/>
              </p:cNvCxnSpPr>
              <p:nvPr/>
            </p:nvCxnSpPr>
            <p:spPr>
              <a:xfrm flipV="1">
                <a:off x="2648492" y="2238620"/>
                <a:ext cx="867536" cy="731602"/>
              </a:xfrm>
              <a:prstGeom prst="line">
                <a:avLst/>
              </a:prstGeom>
              <a:ln w="254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grpSp>
      <p:grpSp>
        <p:nvGrpSpPr>
          <p:cNvPr id="8" name="Group 7"/>
          <p:cNvGrpSpPr/>
          <p:nvPr/>
        </p:nvGrpSpPr>
        <p:grpSpPr>
          <a:xfrm>
            <a:off x="8361291" y="1371600"/>
            <a:ext cx="3449709" cy="1943100"/>
            <a:chOff x="8361291" y="1371600"/>
            <a:chExt cx="3449709" cy="1943100"/>
          </a:xfrm>
        </p:grpSpPr>
        <p:sp>
          <p:nvSpPr>
            <p:cNvPr id="28" name="Rectangle 27"/>
            <p:cNvSpPr/>
            <p:nvPr/>
          </p:nvSpPr>
          <p:spPr bwMode="auto">
            <a:xfrm>
              <a:off x="9410700" y="1371600"/>
              <a:ext cx="2400300" cy="1943100"/>
            </a:xfrm>
            <a:prstGeom prst="rect">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chemeClr val="tx1"/>
                  </a:solidFill>
                  <a:ea typeface="Segoe UI" pitchFamily="34" charset="0"/>
                  <a:cs typeface="Segoe UI" pitchFamily="34" charset="0"/>
                </a:rPr>
                <a:t>E-mail 49,241</a:t>
              </a:r>
            </a:p>
            <a:p>
              <a:pPr algn="ctr" defTabSz="932472" fontAlgn="base">
                <a:lnSpc>
                  <a:spcPct val="90000"/>
                </a:lnSpc>
                <a:spcBef>
                  <a:spcPct val="0"/>
                </a:spcBef>
                <a:spcAft>
                  <a:spcPct val="0"/>
                </a:spcAft>
              </a:pPr>
              <a:r>
                <a:rPr lang="en-US" sz="2400" u="sng" dirty="0" smtClean="0">
                  <a:solidFill>
                    <a:schemeClr val="tx1"/>
                  </a:solidFill>
                  <a:ea typeface="Segoe UI" pitchFamily="34" charset="0"/>
                  <a:cs typeface="Segoe UI" pitchFamily="34" charset="0"/>
                </a:rPr>
                <a:t>from</a:t>
              </a:r>
              <a:r>
                <a:rPr lang="en-US" sz="2400" dirty="0" smtClean="0">
                  <a:solidFill>
                    <a:schemeClr val="tx1"/>
                  </a:solidFill>
                  <a:ea typeface="Segoe UI" pitchFamily="34" charset="0"/>
                  <a:cs typeface="Segoe UI" pitchFamily="34" charset="0"/>
                </a:rPr>
                <a:t>: mail.com </a:t>
              </a:r>
            </a:p>
            <a:p>
              <a:pPr algn="ctr" defTabSz="932472" fontAlgn="base">
                <a:lnSpc>
                  <a:spcPct val="90000"/>
                </a:lnSpc>
                <a:spcBef>
                  <a:spcPct val="0"/>
                </a:spcBef>
                <a:spcAft>
                  <a:spcPct val="0"/>
                </a:spcAft>
              </a:pPr>
              <a:r>
                <a:rPr lang="en-US" sz="2400" u="sng" dirty="0" err="1" smtClean="0">
                  <a:solidFill>
                    <a:schemeClr val="tx1"/>
                  </a:solidFill>
                  <a:ea typeface="Segoe UI" pitchFamily="34" charset="0"/>
                  <a:cs typeface="Segoe UI" pitchFamily="34" charset="0"/>
                </a:rPr>
                <a:t>msg</a:t>
              </a:r>
              <a:r>
                <a:rPr lang="en-US" sz="2400" dirty="0" smtClean="0">
                  <a:solidFill>
                    <a:schemeClr val="tx1"/>
                  </a:solidFill>
                  <a:ea typeface="Segoe UI" pitchFamily="34" charset="0"/>
                  <a:cs typeface="Segoe UI" pitchFamily="34" charset="0"/>
                </a:rPr>
                <a:t>: Hello, …</a:t>
              </a:r>
            </a:p>
          </p:txBody>
        </p:sp>
        <p:grpSp>
          <p:nvGrpSpPr>
            <p:cNvPr id="17" name="Group 16"/>
            <p:cNvGrpSpPr/>
            <p:nvPr/>
          </p:nvGrpSpPr>
          <p:grpSpPr>
            <a:xfrm>
              <a:off x="10210800" y="2539852"/>
              <a:ext cx="800100" cy="685800"/>
              <a:chOff x="2438400" y="2057399"/>
              <a:chExt cx="1257300" cy="1064343"/>
            </a:xfrm>
          </p:grpSpPr>
          <p:grpSp>
            <p:nvGrpSpPr>
              <p:cNvPr id="16" name="Group 15"/>
              <p:cNvGrpSpPr/>
              <p:nvPr/>
            </p:nvGrpSpPr>
            <p:grpSpPr>
              <a:xfrm>
                <a:off x="2438400" y="2057399"/>
                <a:ext cx="1257300" cy="1064343"/>
                <a:chOff x="2438400" y="2057399"/>
                <a:chExt cx="1257300" cy="1064343"/>
              </a:xfrm>
            </p:grpSpPr>
            <p:pic>
              <p:nvPicPr>
                <p:cNvPr id="10" name="Picture 2" descr="R6Tracker - SPAM.DFA - Rainbow Six Siege Player Sta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52700" y="2093042"/>
                  <a:ext cx="1028700" cy="10287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2438400" y="2057399"/>
                  <a:ext cx="1257300" cy="1064343"/>
                </a:xfrm>
                <a:prstGeom prst="ellipse">
                  <a:avLst/>
                </a:prstGeom>
                <a:noFill/>
                <a:ln w="127000">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6"/>
              <p:cNvCxnSpPr>
                <a:stCxn id="4" idx="3"/>
                <a:endCxn id="4" idx="7"/>
              </p:cNvCxnSpPr>
              <p:nvPr/>
            </p:nvCxnSpPr>
            <p:spPr>
              <a:xfrm flipV="1">
                <a:off x="2622527" y="2213268"/>
                <a:ext cx="889046" cy="752605"/>
              </a:xfrm>
              <a:prstGeom prst="line">
                <a:avLst/>
              </a:prstGeom>
              <a:ln w="127000">
                <a:solidFill>
                  <a:srgbClr val="FF0000"/>
                </a:solidFill>
                <a:miter lim="800000"/>
                <a:headEnd type="none"/>
                <a:tailEnd type="none"/>
              </a:ln>
            </p:spPr>
            <p:style>
              <a:lnRef idx="1">
                <a:schemeClr val="dk1"/>
              </a:lnRef>
              <a:fillRef idx="0">
                <a:schemeClr val="dk1"/>
              </a:fillRef>
              <a:effectRef idx="0">
                <a:schemeClr val="dk1"/>
              </a:effectRef>
              <a:fontRef idx="minor">
                <a:schemeClr val="tx1"/>
              </a:fontRef>
            </p:style>
          </p:cxnSp>
        </p:grpSp>
        <p:sp>
          <p:nvSpPr>
            <p:cNvPr id="2052" name="TextBox 2051"/>
            <p:cNvSpPr txBox="1"/>
            <p:nvPr/>
          </p:nvSpPr>
          <p:spPr>
            <a:xfrm>
              <a:off x="8361291" y="2064488"/>
              <a:ext cx="1049409" cy="1043363"/>
            </a:xfrm>
            <a:prstGeom prst="rect">
              <a:avLst/>
            </a:prstGeom>
            <a:noFill/>
          </p:spPr>
          <p:txBody>
            <a:bodyPr wrap="square" lIns="182880" tIns="146304" rIns="182880" bIns="146304" rtlCol="0">
              <a:spAutoFit/>
            </a:bodyPr>
            <a:lstStyle/>
            <a:p>
              <a:pPr>
                <a:lnSpc>
                  <a:spcPct val="90000"/>
                </a:lnSpc>
                <a:spcAft>
                  <a:spcPts val="600"/>
                </a:spcAft>
              </a:pPr>
              <a:r>
                <a:rPr lang="en-US" sz="5400" b="1" dirty="0" smtClean="0">
                  <a:gradFill>
                    <a:gsLst>
                      <a:gs pos="2917">
                        <a:schemeClr val="tx1"/>
                      </a:gs>
                      <a:gs pos="30000">
                        <a:schemeClr val="tx1"/>
                      </a:gs>
                    </a:gsLst>
                    <a:lin ang="5400000" scaled="0"/>
                  </a:gradFill>
                </a:rPr>
                <a:t>…</a:t>
              </a:r>
            </a:p>
          </p:txBody>
        </p:sp>
      </p:grpSp>
    </p:spTree>
    <p:extLst>
      <p:ext uri="{BB962C8B-B14F-4D97-AF65-F5344CB8AC3E}">
        <p14:creationId xmlns:p14="http://schemas.microsoft.com/office/powerpoint/2010/main" val="3443394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500"/>
                                        <p:tgtEl>
                                          <p:spTgt spid="1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048"/>
                                        </p:tgtEl>
                                        <p:attrNameLst>
                                          <p:attrName>style.visibility</p:attrName>
                                        </p:attrNameLst>
                                      </p:cBhvr>
                                      <p:to>
                                        <p:strVal val="visible"/>
                                      </p:to>
                                    </p:set>
                                    <p:animEffect transition="in" filter="fade">
                                      <p:cBhvr>
                                        <p:cTn id="36" dur="500"/>
                                        <p:tgtEl>
                                          <p:spTgt spid="204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anim calcmode="lin" valueType="num">
                                      <p:cBhvr>
                                        <p:cTn id="41" dur="1000" fill="hold"/>
                                        <p:tgtEl>
                                          <p:spTgt spid="2051"/>
                                        </p:tgtEl>
                                        <p:attrNameLst>
                                          <p:attrName>ppt_w</p:attrName>
                                        </p:attrNameLst>
                                      </p:cBhvr>
                                      <p:tavLst>
                                        <p:tav tm="0">
                                          <p:val>
                                            <p:fltVal val="0"/>
                                          </p:val>
                                        </p:tav>
                                        <p:tav tm="100000">
                                          <p:val>
                                            <p:strVal val="#ppt_w"/>
                                          </p:val>
                                        </p:tav>
                                      </p:tavLst>
                                    </p:anim>
                                    <p:anim calcmode="lin" valueType="num">
                                      <p:cBhvr>
                                        <p:cTn id="42" dur="1000" fill="hold"/>
                                        <p:tgtEl>
                                          <p:spTgt spid="2051"/>
                                        </p:tgtEl>
                                        <p:attrNameLst>
                                          <p:attrName>ppt_h</p:attrName>
                                        </p:attrNameLst>
                                      </p:cBhvr>
                                      <p:tavLst>
                                        <p:tav tm="0">
                                          <p:val>
                                            <p:fltVal val="0"/>
                                          </p:val>
                                        </p:tav>
                                        <p:tav tm="100000">
                                          <p:val>
                                            <p:strVal val="#ppt_h"/>
                                          </p:val>
                                        </p:tav>
                                      </p:tavLst>
                                    </p:anim>
                                    <p:anim calcmode="lin" valueType="num">
                                      <p:cBhvr>
                                        <p:cTn id="43" dur="1000" fill="hold"/>
                                        <p:tgtEl>
                                          <p:spTgt spid="2051"/>
                                        </p:tgtEl>
                                        <p:attrNameLst>
                                          <p:attrName>style.rotation</p:attrName>
                                        </p:attrNameLst>
                                      </p:cBhvr>
                                      <p:tavLst>
                                        <p:tav tm="0">
                                          <p:val>
                                            <p:fltVal val="90"/>
                                          </p:val>
                                        </p:tav>
                                        <p:tav tm="100000">
                                          <p:val>
                                            <p:fltVal val="0"/>
                                          </p:val>
                                        </p:tav>
                                      </p:tavLst>
                                    </p:anim>
                                    <p:animEffect transition="in" filter="fade">
                                      <p:cBhvr>
                                        <p:cTn id="44"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31970"/>
            <a:ext cx="10972800" cy="794064"/>
          </a:xfrm>
        </p:spPr>
        <p:txBody>
          <a:bodyPr/>
          <a:lstStyle/>
          <a:p>
            <a:r>
              <a:rPr lang="en-US" sz="5400" cap="none" dirty="0" smtClean="0"/>
              <a:t>Questions?</a:t>
            </a:r>
            <a:endParaRPr lang="en-US" sz="5400" cap="none" dirty="0"/>
          </a:p>
        </p:txBody>
      </p:sp>
    </p:spTree>
    <p:extLst>
      <p:ext uri="{BB962C8B-B14F-4D97-AF65-F5344CB8AC3E}">
        <p14:creationId xmlns:p14="http://schemas.microsoft.com/office/powerpoint/2010/main" val="114515809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726"/>
        </a:solidFill>
        <a:effectLst/>
      </p:bgPr>
    </p:bg>
    <p:spTree>
      <p:nvGrpSpPr>
        <p:cNvPr id="1" name=""/>
        <p:cNvGrpSpPr/>
        <p:nvPr/>
      </p:nvGrpSpPr>
      <p:grpSpPr>
        <a:xfrm>
          <a:off x="0" y="0"/>
          <a:ext cx="0" cy="0"/>
          <a:chOff x="0" y="0"/>
          <a:chExt cx="0" cy="0"/>
        </a:xfrm>
      </p:grpSpPr>
      <p:pic>
        <p:nvPicPr>
          <p:cNvPr id="2052" name="Picture 4" descr="A.I. Artificial Intelligence – Poster Museum"/>
          <p:cNvPicPr>
            <a:picLocks noChangeAspect="1" noChangeArrowheads="1"/>
          </p:cNvPicPr>
          <p:nvPr/>
        </p:nvPicPr>
        <p:blipFill rotWithShape="1">
          <a:blip r:embed="rId3">
            <a:extLst>
              <a:ext uri="{28A0092B-C50C-407E-A947-70E740481C1C}">
                <a14:useLocalDpi xmlns:a14="http://schemas.microsoft.com/office/drawing/2010/main" val="0"/>
              </a:ext>
            </a:extLst>
          </a:blip>
          <a:srcRect l="21302" t="36276" r="21183" b="19226"/>
          <a:stretch/>
        </p:blipFill>
        <p:spPr bwMode="auto">
          <a:xfrm>
            <a:off x="0" y="0"/>
            <a:ext cx="2743200" cy="31157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wnload HD Data Tng 1 - Data Star Trek Png Transparent PNG Imag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784" y="4843926"/>
            <a:ext cx="1881840" cy="20136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uturama Bender PNG Image | Futurama bender, Futurama, Carto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628900" y="372533"/>
            <a:ext cx="193932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osey | The Jetsons Wiki | Fandom"/>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496300" y="4114800"/>
            <a:ext cx="1329378" cy="193232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etropolis (1927 film)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726" y="0"/>
            <a:ext cx="200025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hess, Roller Derby, and Global Thermonuclear War | WindyMan's ..."/>
          <p:cNvPicPr>
            <a:picLocks noChangeAspect="1" noChangeArrowheads="1"/>
          </p:cNvPicPr>
          <p:nvPr/>
        </p:nvPicPr>
        <p:blipFill rotWithShape="1">
          <a:blip r:embed="rId8">
            <a:extLst>
              <a:ext uri="{28A0092B-C50C-407E-A947-70E740481C1C}">
                <a14:useLocalDpi xmlns:a14="http://schemas.microsoft.com/office/drawing/2010/main" val="0"/>
              </a:ext>
            </a:extLst>
          </a:blip>
          <a:srcRect l="14588" t="15031" r="20471"/>
          <a:stretch/>
        </p:blipFill>
        <p:spPr bwMode="auto">
          <a:xfrm>
            <a:off x="0" y="3086100"/>
            <a:ext cx="5257800" cy="37714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ore human than human: the making of Ex Machina's incredible robot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6606" y="0"/>
            <a:ext cx="5660571" cy="377666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R2-D2 | Wookieepedia | Fandom"/>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5867400" y="3776663"/>
            <a:ext cx="2050316" cy="307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977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066"/>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2056"/>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2062"/>
                                        </p:tgtEl>
                                        <p:attrNameLst>
                                          <p:attrName>style.visibility</p:attrName>
                                        </p:attrNameLst>
                                      </p:cBhvr>
                                      <p:to>
                                        <p:strVal val="visible"/>
                                      </p:to>
                                    </p:set>
                                  </p:childTnLst>
                                </p:cTn>
                              </p:par>
                              <p:par>
                                <p:cTn id="13" presetID="1" presetClass="entr" presetSubtype="0" fill="hold" nodeType="withEffect">
                                  <p:stCondLst>
                                    <p:cond delay="2000"/>
                                  </p:stCondLst>
                                  <p:childTnLst>
                                    <p:set>
                                      <p:cBhvr>
                                        <p:cTn id="14" dur="1" fill="hold">
                                          <p:stCondLst>
                                            <p:cond delay="0"/>
                                          </p:stCondLst>
                                        </p:cTn>
                                        <p:tgtEl>
                                          <p:spTgt spid="2064"/>
                                        </p:tgtEl>
                                        <p:attrNameLst>
                                          <p:attrName>style.visibility</p:attrName>
                                        </p:attrNameLst>
                                      </p:cBhvr>
                                      <p:to>
                                        <p:strVal val="visible"/>
                                      </p:to>
                                    </p:set>
                                  </p:childTnLst>
                                </p:cTn>
                              </p:par>
                              <p:par>
                                <p:cTn id="15" presetID="1" presetClass="entr" presetSubtype="0" fill="hold" nodeType="withEffect">
                                  <p:stCondLst>
                                    <p:cond delay="2500"/>
                                  </p:stCondLst>
                                  <p:childTnLst>
                                    <p:set>
                                      <p:cBhvr>
                                        <p:cTn id="16" dur="1" fill="hold">
                                          <p:stCondLst>
                                            <p:cond delay="0"/>
                                          </p:stCondLst>
                                        </p:cTn>
                                        <p:tgtEl>
                                          <p:spTgt spid="2072"/>
                                        </p:tgtEl>
                                        <p:attrNameLst>
                                          <p:attrName>style.visibility</p:attrName>
                                        </p:attrNameLst>
                                      </p:cBhvr>
                                      <p:to>
                                        <p:strVal val="visible"/>
                                      </p:to>
                                    </p:set>
                                  </p:childTnLst>
                                </p:cTn>
                              </p:par>
                              <p:par>
                                <p:cTn id="17" presetID="1" presetClass="entr" presetSubtype="0" fill="hold" nodeType="withEffect">
                                  <p:stCondLst>
                                    <p:cond delay="3000"/>
                                  </p:stCondLst>
                                  <p:childTnLst>
                                    <p:set>
                                      <p:cBhvr>
                                        <p:cTn id="18"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8" name="Picture 4" descr="HAL 9000 | 2001: A Space Odyssey Wiki | Fan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3813"/>
            <a:ext cx="10896600" cy="681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 y="6400800"/>
            <a:ext cx="5528245"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lumMod val="95000"/>
                  </a:schemeClr>
                </a:solidFill>
                <a:latin typeface="Microsoft YaHei" panose="020B0503020204020204" pitchFamily="34" charset="-122"/>
                <a:ea typeface="Microsoft YaHei" panose="020B0503020204020204" pitchFamily="34" charset="-122"/>
              </a:rPr>
              <a:t>HAL </a:t>
            </a:r>
            <a:r>
              <a:rPr lang="en-US" dirty="0">
                <a:solidFill>
                  <a:schemeClr val="bg1">
                    <a:lumMod val="95000"/>
                  </a:schemeClr>
                </a:solidFill>
                <a:latin typeface="Microsoft YaHei" panose="020B0503020204020204" pitchFamily="34" charset="-122"/>
                <a:ea typeface="Microsoft YaHei" panose="020B0503020204020204" pitchFamily="34" charset="-122"/>
              </a:rPr>
              <a:t>9000 from </a:t>
            </a:r>
            <a:r>
              <a:rPr lang="en-US" b="1" i="1" dirty="0">
                <a:solidFill>
                  <a:schemeClr val="bg1">
                    <a:lumMod val="95000"/>
                  </a:schemeClr>
                </a:solidFill>
                <a:latin typeface="Microsoft YaHei" panose="020B0503020204020204" pitchFamily="34" charset="-122"/>
                <a:ea typeface="Microsoft YaHei" panose="020B0503020204020204" pitchFamily="34" charset="-122"/>
              </a:rPr>
              <a:t>2001: A Space Odyssey</a:t>
            </a:r>
            <a:r>
              <a:rPr lang="en-US" dirty="0">
                <a:solidFill>
                  <a:schemeClr val="bg1">
                    <a:lumMod val="95000"/>
                  </a:schemeClr>
                </a:solidFill>
                <a:latin typeface="Microsoft YaHei" panose="020B0503020204020204" pitchFamily="34" charset="-122"/>
                <a:ea typeface="Microsoft YaHei" panose="020B0503020204020204" pitchFamily="34" charset="-122"/>
              </a:rPr>
              <a:t> (1968)</a:t>
            </a:r>
            <a:endParaRPr lang="en-US" dirty="0" smtClean="0">
              <a:solidFill>
                <a:schemeClr val="bg1">
                  <a:lumMod val="9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5536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3074" name="Picture 2" descr="Amazon's on a mission to make Alexa on your Echo more hu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981"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8200" y="2168655"/>
            <a:ext cx="7200900" cy="2520690"/>
          </a:xfrm>
          <a:prstGeom prst="rect">
            <a:avLst/>
          </a:prstGeom>
          <a:noFill/>
        </p:spPr>
        <p:txBody>
          <a:bodyPr wrap="square" lIns="182880" tIns="146304" rIns="182880" bIns="146304" rtlCol="0">
            <a:spAutoFit/>
          </a:bodyPr>
          <a:lstStyle/>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Smart Speakers</a:t>
            </a:r>
          </a:p>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Autonomous Vehicles</a:t>
            </a:r>
          </a:p>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Video Recommendations</a:t>
            </a:r>
          </a:p>
          <a:p>
            <a:pPr marL="571500" indent="-571500">
              <a:lnSpc>
                <a:spcPct val="90000"/>
              </a:lnSpc>
              <a:spcAft>
                <a:spcPts val="600"/>
              </a:spcAft>
              <a:buFont typeface="Courier New" panose="02070309020205020404" pitchFamily="49" charset="0"/>
              <a:buChar char="o"/>
            </a:pPr>
            <a:r>
              <a:rPr lang="en-US" sz="3600" dirty="0" smtClean="0">
                <a:solidFill>
                  <a:srgbClr val="DBF0FF"/>
                </a:solidFill>
                <a:ea typeface="Microsoft YaHei" panose="020B0503020204020204" pitchFamily="34" charset="-122"/>
              </a:rPr>
              <a:t>Self-Regulating Thermostats</a:t>
            </a:r>
          </a:p>
        </p:txBody>
      </p:sp>
      <p:sp>
        <p:nvSpPr>
          <p:cNvPr id="13" name="TextBox 12"/>
          <p:cNvSpPr txBox="1"/>
          <p:nvPr/>
        </p:nvSpPr>
        <p:spPr>
          <a:xfrm>
            <a:off x="838200" y="6008537"/>
            <a:ext cx="98298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smtClean="0">
                <a:solidFill>
                  <a:srgbClr val="DBF0FF"/>
                </a:solidFill>
                <a:ea typeface="Microsoft YaHei" panose="020B0503020204020204" pitchFamily="34" charset="-122"/>
              </a:rPr>
              <a:t>Artificial intelligence is science </a:t>
            </a:r>
            <a:r>
              <a:rPr lang="en-US" sz="4000" b="1" strike="sngStrike" dirty="0" smtClean="0">
                <a:solidFill>
                  <a:srgbClr val="DBF0FF"/>
                </a:solidFill>
                <a:ea typeface="Microsoft YaHei" panose="020B0503020204020204" pitchFamily="34" charset="-122"/>
              </a:rPr>
              <a:t>fiction</a:t>
            </a:r>
            <a:r>
              <a:rPr lang="en-US" sz="4000" b="1" dirty="0" smtClean="0">
                <a:solidFill>
                  <a:srgbClr val="DBF0FF"/>
                </a:solidFill>
                <a:ea typeface="Microsoft YaHei" panose="020B0503020204020204" pitchFamily="34" charset="-122"/>
              </a:rPr>
              <a:t>!</a:t>
            </a:r>
          </a:p>
        </p:txBody>
      </p:sp>
    </p:spTree>
    <p:extLst>
      <p:ext uri="{BB962C8B-B14F-4D97-AF65-F5344CB8AC3E}">
        <p14:creationId xmlns:p14="http://schemas.microsoft.com/office/powerpoint/2010/main" val="243517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What Alan Turing means to us | The Alan Turing Institute"/>
          <p:cNvPicPr>
            <a:picLocks noChangeAspect="1" noChangeArrowheads="1"/>
          </p:cNvPicPr>
          <p:nvPr/>
        </p:nvPicPr>
        <p:blipFill rotWithShape="1">
          <a:blip r:embed="rId3">
            <a:extLst>
              <a:ext uri="{28A0092B-C50C-407E-A947-70E740481C1C}">
                <a14:useLocalDpi xmlns:a14="http://schemas.microsoft.com/office/drawing/2010/main" val="0"/>
              </a:ext>
            </a:extLst>
          </a:blip>
          <a:srcRect l="6937"/>
          <a:stretch/>
        </p:blipFill>
        <p:spPr bwMode="auto">
          <a:xfrm>
            <a:off x="-76200" y="0"/>
            <a:ext cx="12268200" cy="68796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723900" y="228600"/>
            <a:ext cx="7086600" cy="685800"/>
          </a:xfrm>
        </p:spPr>
        <p:txBody>
          <a:bodyPr>
            <a:noAutofit/>
          </a:bodyPr>
          <a:lstStyle/>
          <a:p>
            <a:r>
              <a:rPr lang="en-US" dirty="0" smtClean="0"/>
              <a:t>The Turing Test – 1950</a:t>
            </a:r>
            <a:endParaRPr lang="en-US" dirty="0"/>
          </a:p>
        </p:txBody>
      </p:sp>
      <p:sp>
        <p:nvSpPr>
          <p:cNvPr id="4" name="TextBox 3"/>
          <p:cNvSpPr txBox="1"/>
          <p:nvPr/>
        </p:nvSpPr>
        <p:spPr>
          <a:xfrm>
            <a:off x="693760" y="1143000"/>
            <a:ext cx="5973739" cy="293003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smtClean="0">
                <a:gradFill>
                  <a:gsLst>
                    <a:gs pos="2917">
                      <a:schemeClr val="tx1"/>
                    </a:gs>
                    <a:gs pos="30000">
                      <a:schemeClr val="tx1"/>
                    </a:gs>
                  </a:gsLst>
                  <a:lin ang="5400000" scaled="0"/>
                </a:gradFill>
              </a:rPr>
              <a:t>Landmark paper in early AI</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smtClean="0">
                <a:gradFill>
                  <a:gsLst>
                    <a:gs pos="2917">
                      <a:schemeClr val="tx1"/>
                    </a:gs>
                    <a:gs pos="30000">
                      <a:schemeClr val="tx1"/>
                    </a:gs>
                  </a:gsLst>
                  <a:lin ang="5400000" scaled="0"/>
                </a:gradFill>
              </a:rPr>
              <a:t>Conceived by </a:t>
            </a:r>
            <a:r>
              <a:rPr lang="en-US" sz="2800" b="1" dirty="0" smtClean="0">
                <a:gradFill>
                  <a:gsLst>
                    <a:gs pos="2917">
                      <a:schemeClr val="tx1"/>
                    </a:gs>
                    <a:gs pos="30000">
                      <a:schemeClr val="tx1"/>
                    </a:gs>
                  </a:gsLst>
                  <a:lin ang="5400000" scaled="0"/>
                </a:gradFill>
              </a:rPr>
              <a:t>Alan Turing </a:t>
            </a:r>
            <a:r>
              <a:rPr lang="en-US" sz="2800" dirty="0" smtClean="0">
                <a:gradFill>
                  <a:gsLst>
                    <a:gs pos="2917">
                      <a:schemeClr val="tx1"/>
                    </a:gs>
                    <a:gs pos="30000">
                      <a:schemeClr val="tx1"/>
                    </a:gs>
                  </a:gsLst>
                  <a:lin ang="5400000" scaled="0"/>
                </a:gradFill>
              </a:rPr>
              <a:t>– the father of artificial intelligence</a:t>
            </a:r>
          </a:p>
          <a:p>
            <a:pPr marL="342900" indent="-342900">
              <a:lnSpc>
                <a:spcPct val="90000"/>
              </a:lnSpc>
              <a:spcAft>
                <a:spcPts val="600"/>
              </a:spcAft>
              <a:buFont typeface="Arial" panose="020B0604020202020204" pitchFamily="34" charset="0"/>
              <a:buChar char="•"/>
            </a:pPr>
            <a:endParaRPr lang="en-US" sz="28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smtClean="0">
                <a:gradFill>
                  <a:gsLst>
                    <a:gs pos="2917">
                      <a:schemeClr val="tx1"/>
                    </a:gs>
                    <a:gs pos="30000">
                      <a:schemeClr val="tx1"/>
                    </a:gs>
                  </a:gsLst>
                  <a:lin ang="5400000" scaled="0"/>
                </a:gradFill>
              </a:rPr>
              <a:t>Tests if a machine can “think”</a:t>
            </a:r>
          </a:p>
        </p:txBody>
      </p:sp>
      <p:pic>
        <p:nvPicPr>
          <p:cNvPr id="2052" name="Picture 4" descr="Turing Test in Artificial Intelligence - GeeksforGee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73033"/>
            <a:ext cx="4057650" cy="264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7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p:cNvCxnSpPr/>
          <p:nvPr/>
        </p:nvCxnSpPr>
        <p:spPr>
          <a:xfrm>
            <a:off x="0" y="3429000"/>
            <a:ext cx="12192000" cy="0"/>
          </a:xfrm>
          <a:prstGeom prst="line">
            <a:avLst/>
          </a:prstGeom>
          <a:ln w="152400">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381000" y="342900"/>
            <a:ext cx="0" cy="301752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9011" y="246767"/>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1950</a:t>
            </a:r>
          </a:p>
          <a:p>
            <a:pPr>
              <a:lnSpc>
                <a:spcPct val="90000"/>
              </a:lnSpc>
              <a:spcAft>
                <a:spcPts val="600"/>
              </a:spcAft>
            </a:pPr>
            <a:r>
              <a:rPr lang="en-US" sz="2400" dirty="0" smtClean="0">
                <a:gradFill>
                  <a:gsLst>
                    <a:gs pos="2917">
                      <a:schemeClr val="tx1"/>
                    </a:gs>
                    <a:gs pos="30000">
                      <a:schemeClr val="tx1"/>
                    </a:gs>
                  </a:gsLst>
                  <a:lin ang="5400000" scaled="0"/>
                </a:gradFill>
              </a:rPr>
              <a:t>Turing Test</a:t>
            </a:r>
          </a:p>
        </p:txBody>
      </p:sp>
      <p:cxnSp>
        <p:nvCxnSpPr>
          <p:cNvPr id="10" name="Straight Connector 9"/>
          <p:cNvCxnSpPr/>
          <p:nvPr/>
        </p:nvCxnSpPr>
        <p:spPr>
          <a:xfrm flipH="1" flipV="1">
            <a:off x="663833" y="3428999"/>
            <a:ext cx="1" cy="256031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1964" y="5073590"/>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1951</a:t>
            </a:r>
          </a:p>
          <a:p>
            <a:pPr>
              <a:lnSpc>
                <a:spcPct val="90000"/>
              </a:lnSpc>
              <a:spcAft>
                <a:spcPts val="600"/>
              </a:spcAft>
            </a:pPr>
            <a:r>
              <a:rPr lang="en-US" sz="2400" dirty="0" smtClean="0">
                <a:gradFill>
                  <a:gsLst>
                    <a:gs pos="2917">
                      <a:schemeClr val="tx1"/>
                    </a:gs>
                    <a:gs pos="30000">
                      <a:schemeClr val="tx1"/>
                    </a:gs>
                  </a:gsLst>
                  <a:lin ang="5400000" scaled="0"/>
                </a:gradFill>
              </a:rPr>
              <a:t>Game AI</a:t>
            </a:r>
          </a:p>
        </p:txBody>
      </p:sp>
      <p:pic>
        <p:nvPicPr>
          <p:cNvPr id="3076" name="Picture 4" descr="Chessworld: Most Instructive Chess Games for Begin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64" y="3620079"/>
            <a:ext cx="1289145" cy="12891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lyOrDie Chec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356" y="3593367"/>
            <a:ext cx="529136" cy="52913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1181100" y="1753396"/>
            <a:ext cx="0" cy="1647975"/>
          </a:xfrm>
          <a:prstGeom prst="line">
            <a:avLst/>
          </a:prstGeom>
          <a:ln w="76200">
            <a:miter lim="800000"/>
            <a:headEnd type="none"/>
            <a:tailEnd type="non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81100" y="1753396"/>
            <a:ext cx="4343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1956</a:t>
            </a:r>
          </a:p>
          <a:p>
            <a:pPr>
              <a:lnSpc>
                <a:spcPct val="90000"/>
              </a:lnSpc>
              <a:spcAft>
                <a:spcPts val="600"/>
              </a:spcAft>
            </a:pPr>
            <a:r>
              <a:rPr lang="en-US" sz="2400" dirty="0" smtClean="0">
                <a:gradFill>
                  <a:gsLst>
                    <a:gs pos="2917">
                      <a:schemeClr val="tx1"/>
                    </a:gs>
                    <a:gs pos="30000">
                      <a:schemeClr val="tx1"/>
                    </a:gs>
                  </a:gsLst>
                  <a:lin ang="5400000" scaled="0"/>
                </a:gradFill>
              </a:rPr>
              <a:t>Dartmouth Conference</a:t>
            </a:r>
          </a:p>
          <a:p>
            <a:pPr>
              <a:lnSpc>
                <a:spcPct val="90000"/>
              </a:lnSpc>
              <a:spcAft>
                <a:spcPts val="600"/>
              </a:spcAft>
            </a:pPr>
            <a:r>
              <a:rPr lang="en-US" sz="2000" i="1" dirty="0" smtClean="0">
                <a:gradFill>
                  <a:gsLst>
                    <a:gs pos="2917">
                      <a:schemeClr val="tx1"/>
                    </a:gs>
                    <a:gs pos="30000">
                      <a:schemeClr val="tx1"/>
                    </a:gs>
                  </a:gsLst>
                  <a:lin ang="5400000" scaled="0"/>
                </a:gradFill>
              </a:rPr>
              <a:t>Birth of “Artificial Intelligence”</a:t>
            </a:r>
            <a:r>
              <a:rPr lang="en-US" sz="2000" dirty="0" smtClean="0">
                <a:gradFill>
                  <a:gsLst>
                    <a:gs pos="2917">
                      <a:schemeClr val="tx1"/>
                    </a:gs>
                    <a:gs pos="30000">
                      <a:schemeClr val="tx1"/>
                    </a:gs>
                  </a:gsLst>
                  <a:lin ang="5400000" scaled="0"/>
                </a:gradFill>
              </a:rPr>
              <a:t> </a:t>
            </a:r>
          </a:p>
        </p:txBody>
      </p:sp>
      <p:cxnSp>
        <p:nvCxnSpPr>
          <p:cNvPr id="26" name="Straight Connector 25"/>
          <p:cNvCxnSpPr/>
          <p:nvPr/>
        </p:nvCxnSpPr>
        <p:spPr>
          <a:xfrm flipV="1">
            <a:off x="2697065" y="3401371"/>
            <a:ext cx="0" cy="143365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2697065" y="3462674"/>
            <a:ext cx="2057400"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1964</a:t>
            </a:r>
          </a:p>
          <a:p>
            <a:pPr>
              <a:lnSpc>
                <a:spcPct val="90000"/>
              </a:lnSpc>
              <a:spcAft>
                <a:spcPts val="600"/>
              </a:spcAft>
            </a:pPr>
            <a:r>
              <a:rPr lang="en-US" sz="2400" dirty="0" smtClean="0">
                <a:gradFill>
                  <a:gsLst>
                    <a:gs pos="2917">
                      <a:schemeClr val="tx1"/>
                    </a:gs>
                    <a:gs pos="30000">
                      <a:schemeClr val="tx1"/>
                    </a:gs>
                  </a:gsLst>
                  <a:lin ang="5400000" scaled="0"/>
                </a:gradFill>
              </a:rPr>
              <a:t>ELIZA</a:t>
            </a:r>
          </a:p>
          <a:p>
            <a:pPr>
              <a:lnSpc>
                <a:spcPct val="90000"/>
              </a:lnSpc>
              <a:spcAft>
                <a:spcPts val="600"/>
              </a:spcAft>
            </a:pPr>
            <a:r>
              <a:rPr lang="en-US" sz="2000" i="1" dirty="0" err="1" smtClean="0">
                <a:gradFill>
                  <a:gsLst>
                    <a:gs pos="2917">
                      <a:schemeClr val="tx1"/>
                    </a:gs>
                    <a:gs pos="30000">
                      <a:schemeClr val="tx1"/>
                    </a:gs>
                  </a:gsLst>
                  <a:lin ang="5400000" scaled="0"/>
                </a:gradFill>
              </a:rPr>
              <a:t>Chatbot</a:t>
            </a:r>
            <a:endParaRPr lang="en-US" sz="2400" i="1" dirty="0" smtClean="0">
              <a:gradFill>
                <a:gsLst>
                  <a:gs pos="2917">
                    <a:schemeClr val="tx1"/>
                  </a:gs>
                  <a:gs pos="30000">
                    <a:schemeClr val="tx1"/>
                  </a:gs>
                </a:gsLst>
                <a:lin ang="5400000" scaled="0"/>
              </a:gradFill>
            </a:endParaRPr>
          </a:p>
        </p:txBody>
      </p:sp>
      <p:cxnSp>
        <p:nvCxnSpPr>
          <p:cNvPr id="37" name="Straight Connector 36"/>
          <p:cNvCxnSpPr/>
          <p:nvPr/>
        </p:nvCxnSpPr>
        <p:spPr>
          <a:xfrm flipV="1">
            <a:off x="5175490" y="342900"/>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175490" y="246767"/>
            <a:ext cx="1828801" cy="144655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1972</a:t>
            </a:r>
          </a:p>
          <a:p>
            <a:pPr>
              <a:lnSpc>
                <a:spcPct val="90000"/>
              </a:lnSpc>
              <a:spcAft>
                <a:spcPts val="600"/>
              </a:spcAft>
            </a:pPr>
            <a:r>
              <a:rPr lang="en-US" sz="2400" dirty="0" smtClean="0">
                <a:gradFill>
                  <a:gsLst>
                    <a:gs pos="2917">
                      <a:schemeClr val="tx1"/>
                    </a:gs>
                    <a:gs pos="30000">
                      <a:schemeClr val="tx1"/>
                    </a:gs>
                  </a:gsLst>
                  <a:lin ang="5400000" scaled="0"/>
                </a:gradFill>
              </a:rPr>
              <a:t>WABOT-1</a:t>
            </a:r>
          </a:p>
          <a:p>
            <a:pPr>
              <a:lnSpc>
                <a:spcPct val="90000"/>
              </a:lnSpc>
              <a:spcAft>
                <a:spcPts val="600"/>
              </a:spcAft>
            </a:pPr>
            <a:r>
              <a:rPr lang="en-US" sz="2000" i="1" dirty="0" smtClean="0">
                <a:gradFill>
                  <a:gsLst>
                    <a:gs pos="2917">
                      <a:schemeClr val="tx1"/>
                    </a:gs>
                    <a:gs pos="30000">
                      <a:schemeClr val="tx1"/>
                    </a:gs>
                  </a:gsLst>
                  <a:lin ang="5400000" scaled="0"/>
                </a:gradFill>
              </a:rPr>
              <a:t>1</a:t>
            </a:r>
            <a:r>
              <a:rPr lang="en-US" sz="2000" i="1" baseline="30000" dirty="0" smtClean="0">
                <a:gradFill>
                  <a:gsLst>
                    <a:gs pos="2917">
                      <a:schemeClr val="tx1"/>
                    </a:gs>
                    <a:gs pos="30000">
                      <a:schemeClr val="tx1"/>
                    </a:gs>
                  </a:gsLst>
                  <a:lin ang="5400000" scaled="0"/>
                </a:gradFill>
              </a:rPr>
              <a:t>st</a:t>
            </a:r>
            <a:r>
              <a:rPr lang="en-US" sz="2000" i="1" dirty="0" smtClean="0">
                <a:gradFill>
                  <a:gsLst>
                    <a:gs pos="2917">
                      <a:schemeClr val="tx1"/>
                    </a:gs>
                    <a:gs pos="30000">
                      <a:schemeClr val="tx1"/>
                    </a:gs>
                  </a:gsLst>
                  <a:lin ang="5400000" scaled="0"/>
                </a:gradFill>
              </a:rPr>
              <a:t> Android</a:t>
            </a:r>
          </a:p>
        </p:txBody>
      </p:sp>
      <p:pic>
        <p:nvPicPr>
          <p:cNvPr id="3080" name="Picture 8" descr="Wabot 2 - ROBOTS: Your Guide to the World of Robo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591" y="352277"/>
            <a:ext cx="1905000" cy="142875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4865141" y="3475568"/>
            <a:ext cx="0" cy="30861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952500" y="5139229"/>
            <a:ext cx="3912641" cy="1668149"/>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1968</a:t>
            </a:r>
          </a:p>
          <a:p>
            <a:pPr algn="r">
              <a:lnSpc>
                <a:spcPct val="90000"/>
              </a:lnSpc>
              <a:spcAft>
                <a:spcPts val="600"/>
              </a:spcAft>
            </a:pPr>
            <a:r>
              <a:rPr lang="en-US" sz="2400" dirty="0" smtClean="0">
                <a:gradFill>
                  <a:gsLst>
                    <a:gs pos="2917">
                      <a:schemeClr val="tx1"/>
                    </a:gs>
                    <a:gs pos="30000">
                      <a:schemeClr val="tx1"/>
                    </a:gs>
                  </a:gsLst>
                  <a:lin ang="5400000" scaled="0"/>
                </a:gradFill>
              </a:rPr>
              <a:t>SHRDLU</a:t>
            </a:r>
          </a:p>
          <a:p>
            <a:pPr algn="r">
              <a:lnSpc>
                <a:spcPct val="90000"/>
              </a:lnSpc>
              <a:spcAft>
                <a:spcPts val="600"/>
              </a:spcAft>
            </a:pPr>
            <a:r>
              <a:rPr lang="en-US" sz="2000" i="1" dirty="0" smtClean="0">
                <a:gradFill>
                  <a:gsLst>
                    <a:gs pos="2917">
                      <a:schemeClr val="tx1"/>
                    </a:gs>
                    <a:gs pos="30000">
                      <a:schemeClr val="tx1"/>
                    </a:gs>
                  </a:gsLst>
                  <a:lin ang="5400000" scaled="0"/>
                </a:gradFill>
              </a:rPr>
              <a:t>Understanding natural language in blocks world</a:t>
            </a:r>
          </a:p>
        </p:txBody>
      </p:sp>
      <p:cxnSp>
        <p:nvCxnSpPr>
          <p:cNvPr id="51" name="Straight Connector 50"/>
          <p:cNvCxnSpPr/>
          <p:nvPr/>
        </p:nvCxnSpPr>
        <p:spPr>
          <a:xfrm flipV="1">
            <a:off x="5524500" y="3429000"/>
            <a:ext cx="0" cy="102870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5524500" y="3441438"/>
            <a:ext cx="2057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1974-1979</a:t>
            </a:r>
          </a:p>
          <a:p>
            <a:pPr>
              <a:lnSpc>
                <a:spcPct val="90000"/>
              </a:lnSpc>
              <a:spcAft>
                <a:spcPts val="600"/>
              </a:spcAft>
            </a:pPr>
            <a:r>
              <a:rPr lang="en-US" sz="2400" dirty="0" smtClean="0">
                <a:gradFill>
                  <a:gsLst>
                    <a:gs pos="2917">
                      <a:schemeClr val="tx1"/>
                    </a:gs>
                    <a:gs pos="30000">
                      <a:schemeClr val="tx1"/>
                    </a:gs>
                  </a:gsLst>
                  <a:lin ang="5400000" scaled="0"/>
                </a:gradFill>
              </a:rPr>
              <a:t>1</a:t>
            </a:r>
            <a:r>
              <a:rPr lang="en-US" sz="2400" baseline="30000" dirty="0" smtClean="0">
                <a:gradFill>
                  <a:gsLst>
                    <a:gs pos="2917">
                      <a:schemeClr val="tx1"/>
                    </a:gs>
                    <a:gs pos="30000">
                      <a:schemeClr val="tx1"/>
                    </a:gs>
                  </a:gsLst>
                  <a:lin ang="5400000" scaled="0"/>
                </a:gradFill>
              </a:rPr>
              <a:t>st</a:t>
            </a:r>
            <a:r>
              <a:rPr lang="en-US" sz="2400" dirty="0" smtClean="0">
                <a:gradFill>
                  <a:gsLst>
                    <a:gs pos="2917">
                      <a:schemeClr val="tx1"/>
                    </a:gs>
                    <a:gs pos="30000">
                      <a:schemeClr val="tx1"/>
                    </a:gs>
                  </a:gsLst>
                  <a:lin ang="5400000" scaled="0"/>
                </a:gradFill>
              </a:rPr>
              <a:t> AI Winter</a:t>
            </a:r>
            <a:endParaRPr lang="en-US" sz="2400" i="1" dirty="0" smtClean="0">
              <a:gradFill>
                <a:gsLst>
                  <a:gs pos="2917">
                    <a:schemeClr val="tx1"/>
                  </a:gs>
                  <a:gs pos="30000">
                    <a:schemeClr val="tx1"/>
                  </a:gs>
                </a:gsLst>
                <a:lin ang="5400000" scaled="0"/>
              </a:gradFill>
            </a:endParaRPr>
          </a:p>
        </p:txBody>
      </p:sp>
      <p:cxnSp>
        <p:nvCxnSpPr>
          <p:cNvPr id="54" name="Straight Connector 53"/>
          <p:cNvCxnSpPr/>
          <p:nvPr/>
        </p:nvCxnSpPr>
        <p:spPr>
          <a:xfrm flipV="1">
            <a:off x="7350245" y="2150462"/>
            <a:ext cx="0" cy="1290976"/>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7" name="TextBox 56"/>
          <p:cNvSpPr txBox="1"/>
          <p:nvPr/>
        </p:nvSpPr>
        <p:spPr>
          <a:xfrm>
            <a:off x="5292845" y="2037849"/>
            <a:ext cx="2057400" cy="13911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1980</a:t>
            </a:r>
          </a:p>
          <a:p>
            <a:pPr algn="r">
              <a:lnSpc>
                <a:spcPct val="90000"/>
              </a:lnSpc>
              <a:spcAft>
                <a:spcPts val="600"/>
              </a:spcAft>
            </a:pPr>
            <a:r>
              <a:rPr lang="en-US" sz="2400" dirty="0" smtClean="0">
                <a:gradFill>
                  <a:gsLst>
                    <a:gs pos="2917">
                      <a:schemeClr val="tx1"/>
                    </a:gs>
                    <a:gs pos="30000">
                      <a:schemeClr val="tx1"/>
                    </a:gs>
                  </a:gsLst>
                  <a:lin ang="5400000" scaled="0"/>
                </a:gradFill>
              </a:rPr>
              <a:t>XCON</a:t>
            </a:r>
          </a:p>
          <a:p>
            <a:pPr algn="r">
              <a:lnSpc>
                <a:spcPct val="90000"/>
              </a:lnSpc>
              <a:spcAft>
                <a:spcPts val="600"/>
              </a:spcAft>
            </a:pPr>
            <a:r>
              <a:rPr lang="en-US" sz="2000" i="1" dirty="0" smtClean="0">
                <a:gradFill>
                  <a:gsLst>
                    <a:gs pos="2917">
                      <a:schemeClr val="tx1"/>
                    </a:gs>
                    <a:gs pos="30000">
                      <a:schemeClr val="tx1"/>
                    </a:gs>
                  </a:gsLst>
                  <a:lin ang="5400000" scaled="0"/>
                </a:gradFill>
              </a:rPr>
              <a:t>Expert system</a:t>
            </a:r>
          </a:p>
        </p:txBody>
      </p:sp>
      <p:cxnSp>
        <p:nvCxnSpPr>
          <p:cNvPr id="60" name="Straight Connector 59"/>
          <p:cNvCxnSpPr/>
          <p:nvPr/>
        </p:nvCxnSpPr>
        <p:spPr>
          <a:xfrm flipV="1">
            <a:off x="80391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5633396" y="5409404"/>
            <a:ext cx="2438042" cy="1369606"/>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1982</a:t>
            </a:r>
          </a:p>
          <a:p>
            <a:pPr algn="r">
              <a:lnSpc>
                <a:spcPct val="90000"/>
              </a:lnSpc>
              <a:spcAft>
                <a:spcPts val="600"/>
              </a:spcAft>
            </a:pPr>
            <a:r>
              <a:rPr lang="en-US" sz="2400" dirty="0" smtClean="0">
                <a:gradFill>
                  <a:gsLst>
                    <a:gs pos="2917">
                      <a:schemeClr val="tx1"/>
                    </a:gs>
                    <a:gs pos="30000">
                      <a:schemeClr val="tx1"/>
                    </a:gs>
                  </a:gsLst>
                  <a:lin ang="5400000" scaled="0"/>
                </a:gradFill>
              </a:rPr>
              <a:t>Connectionism Revival</a:t>
            </a:r>
          </a:p>
        </p:txBody>
      </p:sp>
      <p:pic>
        <p:nvPicPr>
          <p:cNvPr id="3082" name="Picture 10" descr="https://upload.wikimedia.org/wikipedia/commons/9/95/Hopfield-net.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103138" y="4707537"/>
            <a:ext cx="1057031" cy="110129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526910" y="988756"/>
            <a:ext cx="2254010" cy="1037207"/>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1987-1993</a:t>
            </a:r>
          </a:p>
          <a:p>
            <a:pPr algn="r">
              <a:lnSpc>
                <a:spcPct val="90000"/>
              </a:lnSpc>
              <a:spcAft>
                <a:spcPts val="600"/>
              </a:spcAft>
            </a:pPr>
            <a:r>
              <a:rPr lang="en-US" sz="2400" dirty="0" smtClean="0">
                <a:gradFill>
                  <a:gsLst>
                    <a:gs pos="2917">
                      <a:schemeClr val="tx1"/>
                    </a:gs>
                    <a:gs pos="30000">
                      <a:schemeClr val="tx1"/>
                    </a:gs>
                  </a:gsLst>
                  <a:lin ang="5400000" scaled="0"/>
                </a:gradFill>
              </a:rPr>
              <a:t>2</a:t>
            </a:r>
            <a:r>
              <a:rPr lang="en-US" sz="2400" baseline="30000" dirty="0" smtClean="0">
                <a:gradFill>
                  <a:gsLst>
                    <a:gs pos="2917">
                      <a:schemeClr val="tx1"/>
                    </a:gs>
                    <a:gs pos="30000">
                      <a:schemeClr val="tx1"/>
                    </a:gs>
                  </a:gsLst>
                  <a:lin ang="5400000" scaled="0"/>
                </a:gradFill>
              </a:rPr>
              <a:t>nd</a:t>
            </a:r>
            <a:r>
              <a:rPr lang="en-US" sz="2400" dirty="0" smtClean="0">
                <a:gradFill>
                  <a:gsLst>
                    <a:gs pos="2917">
                      <a:schemeClr val="tx1"/>
                    </a:gs>
                    <a:gs pos="30000">
                      <a:schemeClr val="tx1"/>
                    </a:gs>
                  </a:gsLst>
                  <a:lin ang="5400000" scaled="0"/>
                </a:gradFill>
              </a:rPr>
              <a:t> AI Winter</a:t>
            </a:r>
            <a:endParaRPr lang="en-US" sz="2000" i="1" dirty="0" smtClean="0">
              <a:gradFill>
                <a:gsLst>
                  <a:gs pos="2917">
                    <a:schemeClr val="tx1"/>
                  </a:gs>
                  <a:gs pos="30000">
                    <a:schemeClr val="tx1"/>
                  </a:gs>
                </a:gsLst>
                <a:lin ang="5400000" scaled="0"/>
              </a:gradFill>
            </a:endParaRPr>
          </a:p>
        </p:txBody>
      </p:sp>
      <p:cxnSp>
        <p:nvCxnSpPr>
          <p:cNvPr id="65" name="Straight Connector 64"/>
          <p:cNvCxnSpPr/>
          <p:nvPr/>
        </p:nvCxnSpPr>
        <p:spPr>
          <a:xfrm flipH="1" flipV="1">
            <a:off x="8711676" y="1066652"/>
            <a:ext cx="10024" cy="2396022"/>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9182100" y="3420495"/>
            <a:ext cx="0" cy="1653095"/>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9182100" y="3487939"/>
            <a:ext cx="1828801" cy="170200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1997</a:t>
            </a:r>
          </a:p>
          <a:p>
            <a:pPr>
              <a:lnSpc>
                <a:spcPct val="90000"/>
              </a:lnSpc>
              <a:spcAft>
                <a:spcPts val="600"/>
              </a:spcAft>
            </a:pPr>
            <a:r>
              <a:rPr lang="en-US" sz="2400" dirty="0" smtClean="0">
                <a:gradFill>
                  <a:gsLst>
                    <a:gs pos="2917">
                      <a:schemeClr val="tx1"/>
                    </a:gs>
                    <a:gs pos="30000">
                      <a:schemeClr val="tx1"/>
                    </a:gs>
                  </a:gsLst>
                  <a:lin ang="5400000" scaled="0"/>
                </a:gradFill>
              </a:rPr>
              <a:t>Deep Blue defeats Kasparov</a:t>
            </a:r>
            <a:endParaRPr lang="en-US" sz="2000" i="1" dirty="0" smtClean="0">
              <a:gradFill>
                <a:gsLst>
                  <a:gs pos="2917">
                    <a:schemeClr val="tx1"/>
                  </a:gs>
                  <a:gs pos="30000">
                    <a:schemeClr val="tx1"/>
                  </a:gs>
                </a:gsLst>
                <a:lin ang="5400000" scaled="0"/>
              </a:gradFill>
            </a:endParaRPr>
          </a:p>
        </p:txBody>
      </p:sp>
      <p:cxnSp>
        <p:nvCxnSpPr>
          <p:cNvPr id="73" name="Straight Connector 72"/>
          <p:cNvCxnSpPr/>
          <p:nvPr/>
        </p:nvCxnSpPr>
        <p:spPr>
          <a:xfrm flipV="1">
            <a:off x="9892989" y="531432"/>
            <a:ext cx="0" cy="2869939"/>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9875361" y="448486"/>
            <a:ext cx="2121371" cy="1369606"/>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t>2011</a:t>
            </a:r>
          </a:p>
          <a:p>
            <a:pPr>
              <a:lnSpc>
                <a:spcPct val="90000"/>
              </a:lnSpc>
              <a:spcAft>
                <a:spcPts val="600"/>
              </a:spcAft>
            </a:pPr>
            <a:r>
              <a:rPr lang="en-US" sz="2400" dirty="0" smtClean="0">
                <a:gradFill>
                  <a:gsLst>
                    <a:gs pos="2917">
                      <a:schemeClr val="tx1"/>
                    </a:gs>
                    <a:gs pos="30000">
                      <a:schemeClr val="tx1"/>
                    </a:gs>
                  </a:gsLst>
                  <a:lin ang="5400000" scaled="0"/>
                </a:gradFill>
              </a:rPr>
              <a:t>Watson wins Jeopardy!</a:t>
            </a:r>
            <a:endParaRPr lang="en-US" sz="2000" i="1" dirty="0" smtClean="0">
              <a:gradFill>
                <a:gsLst>
                  <a:gs pos="2917">
                    <a:schemeClr val="tx1"/>
                  </a:gs>
                  <a:gs pos="30000">
                    <a:schemeClr val="tx1"/>
                  </a:gs>
                </a:gsLst>
                <a:lin ang="5400000" scaled="0"/>
              </a:gradFill>
            </a:endParaRPr>
          </a:p>
        </p:txBody>
      </p:sp>
      <p:pic>
        <p:nvPicPr>
          <p:cNvPr id="3086" name="Picture 14" descr="Watson and the Jeopardy! Challenge - YouTube"/>
          <p:cNvPicPr>
            <a:picLocks noChangeAspect="1" noChangeArrowheads="1"/>
          </p:cNvPicPr>
          <p:nvPr/>
        </p:nvPicPr>
        <p:blipFill rotWithShape="1">
          <a:blip r:embed="rId7">
            <a:extLst>
              <a:ext uri="{28A0092B-C50C-407E-A947-70E740481C1C}">
                <a14:useLocalDpi xmlns:a14="http://schemas.microsoft.com/office/drawing/2010/main" val="0"/>
              </a:ext>
            </a:extLst>
          </a:blip>
          <a:srcRect l="41223" t="4652" r="40964" b="50349"/>
          <a:stretch/>
        </p:blipFill>
        <p:spPr bwMode="auto">
          <a:xfrm>
            <a:off x="10078683" y="1727155"/>
            <a:ext cx="1095998" cy="155747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p:cNvCxnSpPr/>
          <p:nvPr/>
        </p:nvCxnSpPr>
        <p:spPr>
          <a:xfrm flipV="1">
            <a:off x="11353800" y="3475568"/>
            <a:ext cx="0" cy="3185410"/>
          </a:xfrm>
          <a:prstGeom prst="line">
            <a:avLst/>
          </a:prstGeom>
          <a:ln w="76200">
            <a:solidFill>
              <a:schemeClr val="tx1"/>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8267700" y="5410639"/>
            <a:ext cx="3155399" cy="1446550"/>
          </a:xfrm>
          <a:prstGeom prst="rect">
            <a:avLst/>
          </a:prstGeom>
          <a:noFill/>
        </p:spPr>
        <p:txBody>
          <a:bodyPr wrap="square" lIns="182880" tIns="146304" rIns="182880" bIns="146304" rtlCol="0">
            <a:spAutoFit/>
          </a:bodyPr>
          <a:lstStyle/>
          <a:p>
            <a:pPr algn="r">
              <a:lnSpc>
                <a:spcPct val="90000"/>
              </a:lnSpc>
              <a:spcAft>
                <a:spcPts val="600"/>
              </a:spcAft>
            </a:pPr>
            <a:r>
              <a:rPr lang="en-US" sz="2400" b="1" dirty="0" smtClean="0"/>
              <a:t>Present</a:t>
            </a:r>
          </a:p>
          <a:p>
            <a:pPr algn="r">
              <a:lnSpc>
                <a:spcPct val="90000"/>
              </a:lnSpc>
              <a:spcAft>
                <a:spcPts val="600"/>
              </a:spcAft>
            </a:pPr>
            <a:r>
              <a:rPr lang="en-US" sz="2400" dirty="0" smtClean="0">
                <a:gradFill>
                  <a:gsLst>
                    <a:gs pos="2917">
                      <a:schemeClr val="tx1"/>
                    </a:gs>
                    <a:gs pos="30000">
                      <a:schemeClr val="tx1"/>
                    </a:gs>
                  </a:gsLst>
                  <a:lin ang="5400000" scaled="0"/>
                </a:gradFill>
              </a:rPr>
              <a:t>Deep Learning,</a:t>
            </a:r>
          </a:p>
          <a:p>
            <a:pPr algn="r">
              <a:lnSpc>
                <a:spcPct val="90000"/>
              </a:lnSpc>
              <a:spcAft>
                <a:spcPts val="600"/>
              </a:spcAft>
            </a:pPr>
            <a:r>
              <a:rPr lang="en-US" sz="2400" dirty="0" smtClean="0">
                <a:gradFill>
                  <a:gsLst>
                    <a:gs pos="2917">
                      <a:schemeClr val="tx1"/>
                    </a:gs>
                    <a:gs pos="30000">
                      <a:schemeClr val="tx1"/>
                    </a:gs>
                  </a:gsLst>
                  <a:lin ang="5400000" scaled="0"/>
                </a:gradFill>
              </a:rPr>
              <a:t>Big Data, AGI</a:t>
            </a:r>
          </a:p>
        </p:txBody>
      </p:sp>
    </p:spTree>
    <p:extLst>
      <p:ext uri="{BB962C8B-B14F-4D97-AF65-F5344CB8AC3E}">
        <p14:creationId xmlns:p14="http://schemas.microsoft.com/office/powerpoint/2010/main" val="3198231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36" grpId="0"/>
      <p:bldP spid="42" grpId="0"/>
      <p:bldP spid="48" grpId="0"/>
      <p:bldP spid="53" grpId="0"/>
      <p:bldP spid="57" grpId="0"/>
      <p:bldP spid="62" grpId="0"/>
      <p:bldP spid="64" grpId="0"/>
      <p:bldP spid="70" grpId="0"/>
      <p:bldP spid="78" grpId="0"/>
      <p:bldP spid="81"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1120"/>
            <a:ext cx="10972800" cy="1375761"/>
          </a:xfrm>
        </p:spPr>
        <p:txBody>
          <a:bodyPr/>
          <a:lstStyle/>
          <a:p>
            <a:r>
              <a:rPr lang="en-US" dirty="0" smtClean="0"/>
              <a:t>Philosophical Questions Surrounding AI</a:t>
            </a:r>
            <a:endParaRPr lang="en-US" dirty="0"/>
          </a:p>
        </p:txBody>
      </p:sp>
    </p:spTree>
    <p:extLst>
      <p:ext uri="{BB962C8B-B14F-4D97-AF65-F5344CB8AC3E}">
        <p14:creationId xmlns:p14="http://schemas.microsoft.com/office/powerpoint/2010/main" val="335896058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questions surrounding AI</a:t>
            </a:r>
            <a:endParaRPr lang="en-US" dirty="0"/>
          </a:p>
        </p:txBody>
      </p:sp>
      <p:sp>
        <p:nvSpPr>
          <p:cNvPr id="3" name="Content Placeholder 2"/>
          <p:cNvSpPr>
            <a:spLocks noGrp="1"/>
          </p:cNvSpPr>
          <p:nvPr>
            <p:ph idx="1"/>
          </p:nvPr>
        </p:nvSpPr>
        <p:spPr/>
        <p:txBody>
          <a:bodyPr anchor="ctr">
            <a:normAutofit/>
          </a:bodyPr>
          <a:lstStyle/>
          <a:p>
            <a:pPr marL="57150" indent="0" algn="ctr">
              <a:buNone/>
            </a:pPr>
            <a:r>
              <a:rPr lang="en-US" sz="6000" dirty="0" smtClean="0"/>
              <a:t>Can a machine actually </a:t>
            </a:r>
            <a:r>
              <a:rPr lang="en-US" sz="6000" i="1" dirty="0" smtClean="0"/>
              <a:t>understand</a:t>
            </a:r>
            <a:r>
              <a:rPr lang="en-US" sz="6000" dirty="0" smtClean="0"/>
              <a:t> anything?</a:t>
            </a:r>
            <a:endParaRPr lang="en-US" sz="6000" dirty="0"/>
          </a:p>
        </p:txBody>
      </p:sp>
    </p:spTree>
    <p:extLst>
      <p:ext uri="{BB962C8B-B14F-4D97-AF65-F5344CB8AC3E}">
        <p14:creationId xmlns:p14="http://schemas.microsoft.com/office/powerpoint/2010/main" val="177671356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13473</TotalTime>
  <Words>2372</Words>
  <Application>Microsoft Office PowerPoint</Application>
  <PresentationFormat>Widescreen</PresentationFormat>
  <Paragraphs>314</Paragraphs>
  <Slides>22</Slides>
  <Notes>19</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Microsoft YaHei</vt:lpstr>
      <vt:lpstr>Arial</vt:lpstr>
      <vt:lpstr>Arial Black</vt:lpstr>
      <vt:lpstr>Calibri</vt:lpstr>
      <vt:lpstr>Courier New</vt:lpstr>
      <vt:lpstr>Segoe UI</vt:lpstr>
      <vt:lpstr>Wingdings</vt:lpstr>
      <vt:lpstr>Hyland 2019</vt:lpstr>
      <vt:lpstr>Machine Learning</vt:lpstr>
      <vt:lpstr>Where have you seen robots (or other artificial intelligence) in books, movies, and television?</vt:lpstr>
      <vt:lpstr>PowerPoint Presentation</vt:lpstr>
      <vt:lpstr>PowerPoint Presentation</vt:lpstr>
      <vt:lpstr>PowerPoint Presentation</vt:lpstr>
      <vt:lpstr>The Turing Test – 1950</vt:lpstr>
      <vt:lpstr>PowerPoint Presentation</vt:lpstr>
      <vt:lpstr>Philosophical Questions Surrounding AI</vt:lpstr>
      <vt:lpstr>Philosophical questions surrounding AI</vt:lpstr>
      <vt:lpstr>Searle’s Chinese Room Thought Experiment</vt:lpstr>
      <vt:lpstr>Philosophical questions surrounding AI</vt:lpstr>
      <vt:lpstr>Philosophical questions surrounding AI</vt:lpstr>
      <vt:lpstr>Philosophical questions surrounding AI</vt:lpstr>
      <vt:lpstr>Do you know how artificial intelligence can be used in the real world?</vt:lpstr>
      <vt:lpstr>PowerPoint Presentation</vt:lpstr>
      <vt:lpstr>PowerPoint Presentation</vt:lpstr>
      <vt:lpstr>What Do machine learning algorithms do?</vt:lpstr>
      <vt:lpstr>How are machine learning models built?</vt:lpstr>
      <vt:lpstr>Should datasets be varied?</vt:lpstr>
      <vt:lpstr>Approaches</vt:lpstr>
      <vt:lpstr>A Supervised Example: e-mail Spam Filter</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318</cp:revision>
  <dcterms:created xsi:type="dcterms:W3CDTF">2019-03-11T04:04:09Z</dcterms:created>
  <dcterms:modified xsi:type="dcterms:W3CDTF">2020-07-13T13:47:07Z</dcterms:modified>
</cp:coreProperties>
</file>